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1"/>
  </p:notesMasterIdLst>
  <p:handoutMasterIdLst>
    <p:handoutMasterId r:id="rId32"/>
  </p:handoutMasterIdLst>
  <p:sldIdLst>
    <p:sldId id="705" r:id="rId2"/>
    <p:sldId id="789" r:id="rId3"/>
    <p:sldId id="615" r:id="rId4"/>
    <p:sldId id="722" r:id="rId5"/>
    <p:sldId id="858" r:id="rId6"/>
    <p:sldId id="725" r:id="rId7"/>
    <p:sldId id="780" r:id="rId8"/>
    <p:sldId id="869" r:id="rId9"/>
    <p:sldId id="775" r:id="rId10"/>
    <p:sldId id="857" r:id="rId11"/>
    <p:sldId id="792" r:id="rId12"/>
    <p:sldId id="793" r:id="rId13"/>
    <p:sldId id="815" r:id="rId14"/>
    <p:sldId id="794" r:id="rId15"/>
    <p:sldId id="797" r:id="rId16"/>
    <p:sldId id="798" r:id="rId17"/>
    <p:sldId id="862" r:id="rId18"/>
    <p:sldId id="855" r:id="rId19"/>
    <p:sldId id="870" r:id="rId20"/>
    <p:sldId id="806" r:id="rId21"/>
    <p:sldId id="859" r:id="rId22"/>
    <p:sldId id="809" r:id="rId23"/>
    <p:sldId id="810" r:id="rId24"/>
    <p:sldId id="856" r:id="rId25"/>
    <p:sldId id="868" r:id="rId26"/>
    <p:sldId id="873" r:id="rId27"/>
    <p:sldId id="860" r:id="rId28"/>
    <p:sldId id="827" r:id="rId29"/>
    <p:sldId id="788" r:id="rId30"/>
  </p:sldIdLst>
  <p:sldSz cx="12192000" cy="6858000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21FF"/>
    <a:srgbClr val="007A37"/>
    <a:srgbClr val="F48020"/>
    <a:srgbClr val="E76F0B"/>
    <a:srgbClr val="F7A45F"/>
    <a:srgbClr val="C9C400"/>
    <a:srgbClr val="FFECAF"/>
    <a:srgbClr val="2F2FFF"/>
    <a:srgbClr val="575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 autoAdjust="0"/>
    <p:restoredTop sz="93598" autoAdjust="0"/>
  </p:normalViewPr>
  <p:slideViewPr>
    <p:cSldViewPr>
      <p:cViewPr varScale="1">
        <p:scale>
          <a:sx n="120" d="100"/>
          <a:sy n="120" d="100"/>
        </p:scale>
        <p:origin x="228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fr-F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027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304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41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903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288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73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077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MA</a:t>
            </a:r>
            <a:r>
              <a:rPr lang="fr-BE" baseline="0" dirty="0" smtClean="0"/>
              <a:t> est indépendantes de SDL et réutilisable  </a:t>
            </a:r>
          </a:p>
          <a:p>
            <a:r>
              <a:rPr lang="fr-BE" baseline="0" dirty="0" smtClean="0"/>
              <a:t>Extensibilité -&gt; sur plusieurs aspects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41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524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2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66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581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67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9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9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88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3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13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9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688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762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l'idée est de considéré l'unicité de animations et des transformations pour fournir les alternatives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7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54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9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18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5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4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2" y="5832476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4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8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39.png"/><Relationship Id="rId9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5" Type="http://schemas.openxmlformats.org/officeDocument/2006/relationships/image" Target="../media/image34.png"/><Relationship Id="rId10" Type="http://schemas.openxmlformats.org/officeDocument/2006/relationships/image" Target="../media/image17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0"/>
            <a:ext cx="91440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2800" b="1" dirty="0">
                <a:latin typeface="Arial" charset="0"/>
              </a:rPr>
              <a:t>Towards </a:t>
            </a:r>
            <a:r>
              <a:rPr lang="en-US" sz="2800" b="1" dirty="0">
                <a:latin typeface="Arial" charset="0"/>
              </a:rPr>
              <a:t>The Systematic Design of Model Animation:</a:t>
            </a:r>
          </a:p>
          <a:p>
            <a:r>
              <a:rPr lang="en-US" sz="2000" b="1" i="1" dirty="0">
                <a:latin typeface="Arial" charset="0"/>
              </a:rPr>
              <a:t>Key Ingredients and General Guidelines</a:t>
            </a:r>
            <a:endParaRPr lang="en-GB" sz="11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b="1" dirty="0">
                <a:latin typeface="Arial" charset="0"/>
              </a:rPr>
              <a:t>Moussa </a:t>
            </a:r>
            <a:r>
              <a:rPr lang="en-GB" sz="2800" b="1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cap="small" dirty="0">
                <a:latin typeface="Arial" charset="0"/>
              </a:rPr>
              <a:t>Abdelkader Ouared,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400" dirty="0" err="1">
                <a:latin typeface="Arial" charset="0"/>
              </a:rPr>
              <a:t>Modeling</a:t>
            </a:r>
            <a:r>
              <a:rPr lang="en-GB" sz="1400" dirty="0">
                <a:latin typeface="Arial" charset="0"/>
              </a:rPr>
              <a:t> Language Engineering </a:t>
            </a:r>
            <a:r>
              <a:rPr lang="en-GB" sz="1400" cap="small" dirty="0">
                <a:latin typeface="Arial" charset="0"/>
              </a:rPr>
              <a:t>(</a:t>
            </a:r>
            <a:r>
              <a:rPr lang="en-GB" sz="1400" cap="small" dirty="0" err="1">
                <a:latin typeface="Arial" charset="0"/>
              </a:rPr>
              <a:t>Mle</a:t>
            </a:r>
            <a:r>
              <a:rPr lang="en-GB" sz="1400" cap="small" dirty="0">
                <a:latin typeface="Arial" charset="0"/>
              </a:rPr>
              <a:t>)</a:t>
            </a:r>
            <a:r>
              <a:rPr lang="en-GB" sz="1400" dirty="0">
                <a:latin typeface="Arial" charset="0"/>
              </a:rPr>
              <a:t> Workshop </a:t>
            </a:r>
          </a:p>
          <a:p>
            <a:pPr algn="l"/>
            <a:r>
              <a:rPr lang="en-GB" sz="1400" dirty="0">
                <a:latin typeface="Arial" charset="0"/>
              </a:rPr>
              <a:t>Co-Located with </a:t>
            </a:r>
            <a:r>
              <a:rPr lang="en-GB" sz="1400" dirty="0" err="1">
                <a:latin typeface="Arial" charset="0"/>
              </a:rPr>
              <a:t>MoDELS</a:t>
            </a:r>
            <a:r>
              <a:rPr lang="en-GB" sz="14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67608" y="6453336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600" dirty="0" err="1">
                <a:solidFill>
                  <a:prstClr val="black"/>
                </a:solidFill>
              </a:rPr>
              <a:t>Monday</a:t>
            </a:r>
            <a:r>
              <a:rPr lang="fr-FR" sz="1600" dirty="0">
                <a:solidFill>
                  <a:prstClr val="black"/>
                </a:solidFill>
              </a:rPr>
              <a:t> 24th </a:t>
            </a:r>
            <a:r>
              <a:rPr lang="fr-FR" sz="1600" dirty="0" err="1">
                <a:solidFill>
                  <a:prstClr val="black"/>
                </a:solidFill>
              </a:rPr>
              <a:t>October</a:t>
            </a:r>
            <a:r>
              <a:rPr lang="fr-FR" sz="1600" dirty="0">
                <a:solidFill>
                  <a:prstClr val="black"/>
                </a:solidFill>
              </a:rPr>
              <a:t>, Montréal, Canada</a:t>
            </a:r>
            <a:endParaRPr lang="fr-FR" sz="1600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5702806"/>
            <a:ext cx="1978156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1847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Ingredients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to Build Animators</a:t>
            </a:r>
            <a:endParaRPr lang="en-GB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3200" b="1" dirty="0">
                <a:solidFill>
                  <a:srgbClr val="00B050"/>
                </a:solidFill>
              </a:rPr>
              <a:t/>
            </a:r>
            <a:br>
              <a:rPr lang="en-US" sz="3200" b="1" dirty="0">
                <a:solidFill>
                  <a:srgbClr val="00B050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 </a:t>
            </a:r>
            <a:endParaRPr lang="en-US" sz="3200" b="1" dirty="0">
              <a:solidFill>
                <a:srgbClr val="00B05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9251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DSL EXAMPLES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9251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DSL </a:t>
            </a:r>
            <a:r>
              <a:rPr lang="en-US" dirty="0"/>
              <a:t>for the </a:t>
            </a:r>
            <a:r>
              <a:rPr lang="en-US" dirty="0" err="1"/>
              <a:t>PacMan</a:t>
            </a:r>
            <a:r>
              <a:rPr lang="en-US" dirty="0"/>
              <a:t> game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Espace réservé du contenu 2"/>
          <p:cNvSpPr>
            <a:spLocks noGrp="1"/>
          </p:cNvSpPr>
          <p:nvPr>
            <p:ph idx="1"/>
          </p:nvPr>
        </p:nvSpPr>
        <p:spPr>
          <a:xfrm>
            <a:off x="1981200" y="1388282"/>
            <a:ext cx="4690864" cy="4993046"/>
          </a:xfrm>
        </p:spPr>
        <p:txBody>
          <a:bodyPr/>
          <a:lstStyle/>
          <a:p>
            <a:pPr marL="457200" indent="-457200">
              <a:lnSpc>
                <a:spcPct val="250000"/>
              </a:lnSpc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</a:t>
            </a: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fr-FR" sz="1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fr-FR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Syntaxes</a:t>
            </a:r>
          </a:p>
          <a:p>
            <a:pPr marL="896400" lvl="2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Visual</a:t>
            </a:r>
            <a:endParaRPr lang="fr-F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r>
              <a:rPr lang="fr-FR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MT</a:t>
            </a:r>
          </a:p>
          <a:p>
            <a:pPr marL="896400" lvl="2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Rewriting 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Meta-</a:t>
            </a: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buClr>
                <a:srgbClr val="00B050"/>
              </a:buClr>
              <a:buFont typeface="Wingdings" panose="05000000000000000000" pitchFamily="2" charset="2"/>
              <a:buChar char="q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buClr>
                <a:srgbClr val="00B050"/>
              </a:buClr>
              <a:buFont typeface="Wingdings" panose="05000000000000000000" pitchFamily="2" charset="2"/>
              <a:buChar char="q"/>
            </a:pPr>
            <a:endParaRPr lang="fr-F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buClr>
                <a:srgbClr val="00B050"/>
              </a:buClr>
              <a:buFont typeface="Wingdings" panose="05000000000000000000" pitchFamily="2" charset="2"/>
              <a:buChar char="q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Clr>
                <a:srgbClr val="00B050"/>
              </a:buClr>
            </a:pPr>
            <a:endParaRPr lang="fr-F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94" y="2749641"/>
            <a:ext cx="1779815" cy="13994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1330578"/>
            <a:ext cx="1872208" cy="141105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2224" y="1361881"/>
            <a:ext cx="2446982" cy="12842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800" y="5402374"/>
            <a:ext cx="2027890" cy="1024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375" y="4281651"/>
            <a:ext cx="2352016" cy="102108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6800" y="4312364"/>
            <a:ext cx="2405424" cy="9529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7002" y="5565160"/>
            <a:ext cx="2768797" cy="8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0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DSL </a:t>
            </a:r>
            <a:r>
              <a:rPr lang="en-US" dirty="0"/>
              <a:t>for the </a:t>
            </a:r>
            <a:r>
              <a:rPr lang="en-US" dirty="0" err="1"/>
              <a:t>PacMan</a:t>
            </a:r>
            <a:r>
              <a:rPr lang="en-US" dirty="0"/>
              <a:t> game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1919536" y="1454325"/>
                <a:ext cx="5544616" cy="4154984"/>
              </a:xfrm>
              <a:prstGeom prst="rect">
                <a:avLst/>
              </a:prstGeom>
            </p:spPr>
            <p:txBody>
              <a:bodyPr wrap="square" rIns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q"/>
                  <a:defRPr/>
                </a:pPr>
                <a:r>
                  <a:rPr 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Three kinds of </a:t>
                </a:r>
                <a:r>
                  <a:rPr 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animations </a:t>
                </a:r>
                <a:r>
                  <a:rPr lang="en-US" sz="1600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800100" lvl="1" indent="-342900">
                  <a:lnSpc>
                    <a:spcPct val="150000"/>
                  </a:lnSpc>
                  <a:buFont typeface="+mj-lt"/>
                  <a:buAutoNum type="arabicPeriod"/>
                  <a:defRPr/>
                </a:pPr>
                <a:r>
                  <a:rPr lang="en-US" sz="1600" b="1" dirty="0">
                    <a:solidFill>
                      <a:srgbClr val="FF0000"/>
                    </a:solidFill>
                  </a:rPr>
                  <a:t>A Persona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moves:</a:t>
                </a: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:r>
                  <a:rPr lang="en-US" sz="1200" b="1" dirty="0">
                    <a:solidFill>
                      <a:prstClr val="black"/>
                    </a:solidFill>
                  </a:rPr>
                  <a:t>    </a:t>
                </a:r>
                <a:r>
                  <a:rPr lang="en-US" sz="1200" i="1" dirty="0">
                    <a:solidFill>
                      <a:prstClr val="black"/>
                    </a:solidFill>
                  </a:rPr>
                  <a:t>i.e. </a:t>
                </a:r>
                <a14:m>
                  <m:oMath xmlns:m="http://schemas.openxmlformats.org/officeDocument/2006/math"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𝑚𝑜𝑣𝑒𝑅</m:t>
                    </m:r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𝑚𝑜𝑣𝑒𝐿</m:t>
                    </m:r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𝑚𝑜𝑣𝑒𝑈</m:t>
                    </m:r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𝑚𝑜𝑣𝑒𝐷</m:t>
                    </m:r>
                  </m:oMath>
                </a14:m>
                <a:r>
                  <a:rPr lang="en-US" sz="1200" i="1" dirty="0">
                    <a:solidFill>
                      <a:prstClr val="black"/>
                    </a:solidFill>
                  </a:rPr>
                  <a:t> </a:t>
                </a:r>
              </a:p>
              <a:p>
                <a:pPr lvl="2">
                  <a:lnSpc>
                    <a:spcPct val="150000"/>
                  </a:lnSpc>
                  <a:defRPr/>
                </a:pPr>
                <a:r>
                  <a:rPr lang="en-US" sz="1200" dirty="0">
                    <a:solidFill>
                      <a:srgbClr val="C00000"/>
                    </a:solidFill>
                    <a:latin typeface="Times" charset="0"/>
                    <a:ea typeface="Times" charset="0"/>
                    <a:cs typeface="Times" charset="0"/>
                    <a:sym typeface="Wingdings"/>
                  </a:rPr>
                  <a:t> </a:t>
                </a:r>
                <a:r>
                  <a:rPr lang="en-US" sz="1200" dirty="0">
                    <a:solidFill>
                      <a:prstClr val="black"/>
                    </a:solidFill>
                    <a:cs typeface="Times" charset="0"/>
                    <a:sym typeface="Wingdings"/>
                  </a:rPr>
                  <a:t>R</a:t>
                </a:r>
                <a:r>
                  <a:rPr lang="en-US" sz="1200" dirty="0" err="1">
                    <a:solidFill>
                      <a:prstClr val="black"/>
                    </a:solidFill>
                  </a:rPr>
                  <a:t>ules</a:t>
                </a:r>
                <a:r>
                  <a:rPr lang="en-US" sz="1200" dirty="0">
                    <a:solidFill>
                      <a:prstClr val="black"/>
                    </a:solidFill>
                  </a:rPr>
                  <a:t>/Operations </a:t>
                </a:r>
                <a:r>
                  <a:rPr lang="en-US" sz="1200" dirty="0">
                    <a:solidFill>
                      <a:prstClr val="black"/>
                    </a:solidFill>
                  </a:rPr>
                  <a:t>may need </a:t>
                </a:r>
                <a:r>
                  <a:rPr lang="en-US" sz="1200" b="1" dirty="0">
                    <a:solidFill>
                      <a:prstClr val="black"/>
                    </a:solidFill>
                  </a:rPr>
                  <a:t>to be duplicated </a:t>
                </a:r>
                <a:endParaRPr lang="en-US" sz="1200" b="1" dirty="0">
                  <a:solidFill>
                    <a:prstClr val="black"/>
                  </a:solidFill>
                </a:endParaRPr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en-US" sz="1600" b="1" dirty="0">
                    <a:solidFill>
                      <a:srgbClr val="FF0000"/>
                    </a:solidFill>
                  </a:rPr>
                  <a:t>2.   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PacMan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eats a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Cookie</a:t>
                </a: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:r>
                  <a:rPr lang="en-US" sz="1200" dirty="0">
                    <a:solidFill>
                      <a:prstClr val="black"/>
                    </a:solidFill>
                  </a:rPr>
                  <a:t>disappear Cookie and triggering a Score update</a:t>
                </a:r>
              </a:p>
              <a:p>
                <a:pPr lvl="2">
                  <a:lnSpc>
                    <a:spcPct val="150000"/>
                  </a:lnSpc>
                  <a:defRPr/>
                </a:pPr>
                <a:r>
                  <a:rPr lang="en-US" sz="1200" dirty="0">
                    <a:solidFill>
                      <a:srgbClr val="C00000"/>
                    </a:solidFill>
                    <a:latin typeface="Times" charset="0"/>
                    <a:ea typeface="Times" charset="0"/>
                    <a:cs typeface="Times" charset="0"/>
                    <a:sym typeface="Wingdings"/>
                  </a:rPr>
                  <a:t></a:t>
                </a:r>
                <a:r>
                  <a:rPr lang="en-US" sz="1600" dirty="0">
                    <a:solidFill>
                      <a:srgbClr val="C00000"/>
                    </a:solidFill>
                    <a:latin typeface="Times" charset="0"/>
                    <a:ea typeface="Times" charset="0"/>
                    <a:cs typeface="Times" charset="0"/>
                    <a:sym typeface="Wingdings"/>
                  </a:rPr>
                  <a:t> </a:t>
                </a:r>
                <a:r>
                  <a:rPr lang="en-US" sz="1200" dirty="0">
                    <a:solidFill>
                      <a:prstClr val="black"/>
                    </a:solidFill>
                  </a:rPr>
                  <a:t>Each AU </a:t>
                </a:r>
                <a:r>
                  <a:rPr lang="en-US" sz="1200" dirty="0">
                    <a:solidFill>
                      <a:prstClr val="black"/>
                    </a:solidFill>
                  </a:rPr>
                  <a:t>has pre- </a:t>
                </a:r>
                <a:r>
                  <a:rPr lang="en-US" sz="1200" dirty="0">
                    <a:solidFill>
                      <a:prstClr val="black"/>
                    </a:solidFill>
                  </a:rPr>
                  <a:t>and </a:t>
                </a:r>
                <a:r>
                  <a:rPr lang="en-US" sz="1200" dirty="0">
                    <a:solidFill>
                      <a:prstClr val="black"/>
                    </a:solidFill>
                  </a:rPr>
                  <a:t>post-conditions </a:t>
                </a:r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en-US" sz="1600" b="1" dirty="0">
                    <a:solidFill>
                      <a:srgbClr val="FF0000"/>
                    </a:solidFill>
                  </a:rPr>
                  <a:t>3.   </a:t>
                </a:r>
                <a:r>
                  <a:rPr lang="en-US" sz="1600" b="1" dirty="0" err="1">
                    <a:solidFill>
                      <a:srgbClr val="FF0000"/>
                    </a:solidFill>
                  </a:rPr>
                  <a:t>PacMan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is eaten by a Ghost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è"/>
                  <a:defRPr/>
                </a:pPr>
                <a:r>
                  <a:rPr lang="en-US" sz="1400" b="1" dirty="0">
                    <a:solidFill>
                      <a:prstClr val="black"/>
                    </a:solidFill>
                  </a:rPr>
                  <a:t>Game </a:t>
                </a:r>
                <a:r>
                  <a:rPr lang="en-US" sz="1400" b="1" dirty="0" err="1">
                    <a:solidFill>
                      <a:prstClr val="black"/>
                    </a:solidFill>
                  </a:rPr>
                  <a:t>Illusionization</a:t>
                </a:r>
                <a:r>
                  <a:rPr lang="en-US" sz="1400" b="1" dirty="0">
                    <a:solidFill>
                      <a:prstClr val="black"/>
                    </a:solidFill>
                  </a:rPr>
                  <a:t>: </a:t>
                </a:r>
                <a:r>
                  <a:rPr lang="en-US" sz="1400" dirty="0">
                    <a:solidFill>
                      <a:prstClr val="black"/>
                    </a:solidFill>
                  </a:rPr>
                  <a:t>animations need </a:t>
                </a:r>
                <a:endParaRPr lang="en-US" sz="1400" dirty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50000"/>
                  </a:lnSpc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 </a:t>
                </a:r>
                <a:r>
                  <a:rPr lang="en-US" sz="1400" dirty="0">
                    <a:solidFill>
                      <a:prstClr val="black"/>
                    </a:solidFill>
                  </a:rPr>
                  <a:t>    to be conducted </a:t>
                </a:r>
                <a:r>
                  <a:rPr lang="en-US" sz="1400" u="sng" dirty="0">
                    <a:solidFill>
                      <a:prstClr val="black"/>
                    </a:solidFill>
                  </a:rPr>
                  <a:t>sequentially/parallel </a:t>
                </a:r>
                <a:r>
                  <a:rPr lang="en-US" sz="1400" dirty="0">
                    <a:solidFill>
                      <a:prstClr val="black"/>
                    </a:solidFill>
                  </a:rPr>
                  <a:t>quickly</a:t>
                </a:r>
                <a:endParaRPr lang="en-US" sz="1400" dirty="0">
                  <a:solidFill>
                    <a:prstClr val="black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  <a:defRPr/>
                </a:pPr>
                <a:r>
                  <a:rPr lang="en-US" sz="1600" b="1" dirty="0">
                    <a:solidFill>
                      <a:prstClr val="black"/>
                    </a:solidFill>
                  </a:rPr>
                  <a:t>Fully </a:t>
                </a:r>
                <a:r>
                  <a:rPr lang="en-US" sz="1600" b="1" dirty="0">
                    <a:solidFill>
                      <a:prstClr val="black"/>
                    </a:solidFill>
                  </a:rPr>
                  <a:t>animate the </a:t>
                </a:r>
                <a:r>
                  <a:rPr lang="en-US" sz="1600" b="1" dirty="0" err="1">
                    <a:solidFill>
                      <a:prstClr val="black"/>
                    </a:solidFill>
                  </a:rPr>
                  <a:t>PacMan</a:t>
                </a:r>
                <a:r>
                  <a:rPr lang="en-US" sz="1600" b="1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b="1" dirty="0">
                    <a:solidFill>
                      <a:prstClr val="black"/>
                    </a:solidFill>
                  </a:rPr>
                  <a:t>DSL</a:t>
                </a:r>
                <a:endParaRPr lang="en-US" sz="1600" dirty="0">
                  <a:solidFill>
                    <a:prstClr val="black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i="1" dirty="0">
                    <a:solidFill>
                      <a:prstClr val="black"/>
                    </a:solidFill>
                  </a:rPr>
                  <a:t>disappears</a:t>
                </a:r>
                <a:r>
                  <a:rPr lang="en-US" sz="1600" dirty="0">
                    <a:solidFill>
                      <a:prstClr val="black"/>
                    </a:solidFill>
                  </a:rPr>
                  <a:t>,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i="1" dirty="0">
                    <a:solidFill>
                      <a:prstClr val="black"/>
                    </a:solidFill>
                  </a:rPr>
                  <a:t>reappears</a:t>
                </a:r>
                <a:endParaRPr lang="en-US" sz="1600" i="1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1454325"/>
                <a:ext cx="5544616" cy="4154984"/>
              </a:xfrm>
              <a:prstGeom prst="rect">
                <a:avLst/>
              </a:prstGeom>
              <a:blipFill>
                <a:blip r:embed="rId3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104" y="2492896"/>
            <a:ext cx="329688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400" dirty="0"/>
              <a:t>A DSL </a:t>
            </a:r>
            <a:r>
              <a:rPr lang="en-US" sz="4400" dirty="0"/>
              <a:t>for Finite-State Machines</a:t>
            </a:r>
            <a:endParaRPr lang="en-GB" sz="40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96600" y="1459390"/>
            <a:ext cx="47880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SFORM9"/>
              </a:rPr>
              <a:t>FSM: A </a:t>
            </a:r>
            <a:r>
              <a:rPr lang="en-US" sz="1800" b="1" dirty="0">
                <a:solidFill>
                  <a:srgbClr val="000000"/>
                </a:solidFill>
                <a:latin typeface="SFORM9"/>
              </a:rPr>
              <a:t>DSL </a:t>
            </a:r>
            <a:r>
              <a:rPr lang="en-US" sz="1800" b="1" dirty="0">
                <a:solidFill>
                  <a:srgbClr val="000000"/>
                </a:solidFill>
                <a:latin typeface="SFORM9"/>
              </a:rPr>
              <a:t>for Finite-State Machines</a:t>
            </a:r>
            <a:endParaRPr lang="en-US" sz="1800" b="1" dirty="0">
              <a:solidFill>
                <a:srgbClr val="000000"/>
              </a:solidFill>
              <a:latin typeface="SFORM9"/>
            </a:endParaRPr>
          </a:p>
          <a:p>
            <a:pPr>
              <a:defRPr/>
            </a:pPr>
            <a:endParaRPr lang="en-US" sz="1800" b="1" dirty="0">
              <a:solidFill>
                <a:srgbClr val="000000"/>
              </a:solidFill>
              <a:latin typeface="SFORM9"/>
            </a:endParaRP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"/>
              </a:rPr>
              <a:t>Visual Representation</a:t>
            </a: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>
              <a:defRPr/>
            </a:pP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"/>
              </a:rPr>
              <a:t>Two categories  of </a:t>
            </a:r>
            <a:r>
              <a:rPr lang="en-US" sz="1800" b="1" dirty="0">
                <a:solidFill>
                  <a:srgbClr val="000000"/>
                </a:solidFill>
                <a:latin typeface="LinLibertineT"/>
              </a:rPr>
              <a:t>Animations</a:t>
            </a: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 dirty="0">
                <a:solidFill>
                  <a:prstClr val="black"/>
                </a:solidFill>
              </a:rPr>
              <a:t>Showing the progression on the word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 dirty="0">
                <a:solidFill>
                  <a:prstClr val="black"/>
                </a:solidFill>
              </a:rPr>
              <a:t>Showing the FSM’s current </a:t>
            </a:r>
            <a:r>
              <a:rPr lang="en-US" sz="1200" dirty="0">
                <a:solidFill>
                  <a:prstClr val="black"/>
                </a:solidFill>
              </a:rPr>
              <a:t>state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800" b="1" dirty="0">
                <a:solidFill>
                  <a:prstClr val="black"/>
                </a:solidFill>
              </a:rPr>
              <a:t>Alternative </a:t>
            </a:r>
            <a:r>
              <a:rPr lang="fr-FR" sz="1800" b="1" dirty="0" err="1">
                <a:solidFill>
                  <a:prstClr val="black"/>
                </a:solidFill>
              </a:rPr>
              <a:t>representation</a:t>
            </a:r>
            <a:r>
              <a:rPr lang="fr-FR" sz="1800" b="1" dirty="0">
                <a:solidFill>
                  <a:prstClr val="black"/>
                </a:solidFill>
              </a:rPr>
              <a:t> of MA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0942" y="2412267"/>
            <a:ext cx="3798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SFORM9"/>
              </a:rPr>
              <a:t>  State              Transition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2567608" y="2847900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4240026" y="3140968"/>
            <a:ext cx="100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961" y="2702867"/>
            <a:ext cx="1864579" cy="129560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817" y="4767766"/>
            <a:ext cx="1606603" cy="115242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475" y="4750381"/>
            <a:ext cx="1576301" cy="111604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9189" y="4701257"/>
            <a:ext cx="1632381" cy="1214295"/>
          </a:xfrm>
          <a:prstGeom prst="rect">
            <a:avLst/>
          </a:prstGeom>
        </p:spPr>
      </p:pic>
      <p:sp>
        <p:nvSpPr>
          <p:cNvPr id="24" name="Flèche droite 23"/>
          <p:cNvSpPr/>
          <p:nvPr/>
        </p:nvSpPr>
        <p:spPr>
          <a:xfrm rot="5400000">
            <a:off x="7592422" y="3939897"/>
            <a:ext cx="314888" cy="432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42816" y="4481492"/>
            <a:ext cx="4820164" cy="156006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306396" y="4238655"/>
            <a:ext cx="52920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Variability model animation specification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765969" y="4565780"/>
            <a:ext cx="1475112" cy="25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prstClr val="black"/>
                </a:solidFill>
              </a:rPr>
              <a:t>Sequential</a:t>
            </a:r>
            <a:endParaRPr lang="en-US" sz="1050" dirty="0"/>
          </a:p>
        </p:txBody>
      </p:sp>
      <p:sp>
        <p:nvSpPr>
          <p:cNvPr id="28" name="Rectangle 27"/>
          <p:cNvSpPr/>
          <p:nvPr/>
        </p:nvSpPr>
        <p:spPr>
          <a:xfrm>
            <a:off x="7454812" y="4569266"/>
            <a:ext cx="14343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prstClr val="black"/>
                </a:solidFill>
              </a:rPr>
              <a:t>Concurrent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9028169" y="4563502"/>
            <a:ext cx="13907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solidFill>
                  <a:prstClr val="black"/>
                </a:solidFill>
              </a:rPr>
              <a:t>Timed </a:t>
            </a:r>
            <a:r>
              <a:rPr lang="en-US" sz="1050" b="1" dirty="0">
                <a:solidFill>
                  <a:prstClr val="black"/>
                </a:solidFill>
              </a:rPr>
              <a:t>approach </a:t>
            </a:r>
            <a:endParaRPr lang="en-US" sz="105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882" y="1674719"/>
            <a:ext cx="3966047" cy="8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b="0" dirty="0"/>
              <a:t>PN</a:t>
            </a:r>
            <a:r>
              <a:rPr lang="en-US" dirty="0"/>
              <a:t>: A </a:t>
            </a:r>
            <a:r>
              <a:rPr lang="en-US" dirty="0" smtClean="0"/>
              <a:t>DSL </a:t>
            </a:r>
            <a:r>
              <a:rPr lang="en-US" dirty="0"/>
              <a:t>for </a:t>
            </a:r>
            <a:r>
              <a:rPr lang="en-US" dirty="0" smtClean="0"/>
              <a:t>Petri </a:t>
            </a:r>
            <a:r>
              <a:rPr lang="en-US" dirty="0"/>
              <a:t>Nets</a:t>
            </a:r>
            <a:r>
              <a:rPr lang="en-US" sz="4400" dirty="0"/>
              <a:t> </a:t>
            </a:r>
            <a:br>
              <a:rPr lang="en-US" sz="4400" dirty="0"/>
            </a:br>
            <a:endParaRPr lang="en-GB" sz="40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938897"/>
            <a:ext cx="4824536" cy="22580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89860" y="1333217"/>
            <a:ext cx="6822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000000"/>
                </a:solidFill>
                <a:latin typeface="LinLibertineTB"/>
              </a:rPr>
              <a:t>A MM 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for Place/Transition Petri 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Nets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6744072" y="2132856"/>
            <a:ext cx="0" cy="205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75520" y="4365104"/>
            <a:ext cx="82809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sz="2100" b="1" dirty="0">
                <a:solidFill>
                  <a:srgbClr val="000000"/>
                </a:solidFill>
                <a:latin typeface="SFOTI10"/>
              </a:rPr>
              <a:t>Animations PN: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BE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lang="fr-BE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fr-BE" sz="1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</a:t>
            </a: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black thin box, directed arrow </a:t>
            </a:r>
            <a:endParaRPr 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srgbClr val="000000"/>
                </a:solidFill>
                <a:latin typeface="SFOTI10"/>
              </a:rPr>
              <a:t>UA: </a:t>
            </a:r>
            <a:r>
              <a:rPr lang="en-US" sz="1600" dirty="0">
                <a:solidFill>
                  <a:prstClr val="black"/>
                </a:solidFill>
              </a:rPr>
              <a:t>Highlight, Removing, </a:t>
            </a:r>
            <a:r>
              <a:rPr lang="en-US" sz="1600" dirty="0">
                <a:solidFill>
                  <a:prstClr val="black"/>
                </a:solidFill>
              </a:rPr>
              <a:t>creating </a:t>
            </a:r>
            <a:endParaRPr lang="en-US" sz="16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solidFill>
                  <a:prstClr val="black"/>
                </a:solidFill>
              </a:rPr>
              <a:t>Animation CTRL</a:t>
            </a:r>
            <a:r>
              <a:rPr lang="en-US" sz="1600" dirty="0">
                <a:solidFill>
                  <a:prstClr val="black"/>
                </a:solidFill>
              </a:rPr>
              <a:t>: sequentially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prstClr val="black"/>
                </a:solidFill>
              </a:rPr>
              <a:t>P</a:t>
            </a:r>
            <a:r>
              <a:rPr lang="en-US" sz="1600" dirty="0">
                <a:solidFill>
                  <a:prstClr val="black"/>
                </a:solidFill>
              </a:rPr>
              <a:t>erform </a:t>
            </a:r>
            <a:r>
              <a:rPr lang="en-US" sz="1600" dirty="0">
                <a:solidFill>
                  <a:prstClr val="black"/>
                </a:solidFill>
              </a:rPr>
              <a:t>them step by step, or </a:t>
            </a:r>
            <a:r>
              <a:rPr lang="en-US" sz="1600" dirty="0">
                <a:solidFill>
                  <a:prstClr val="black"/>
                </a:solidFill>
              </a:rPr>
              <a:t>automatically, or </a:t>
            </a:r>
            <a:r>
              <a:rPr lang="en-US" sz="1600" dirty="0">
                <a:solidFill>
                  <a:prstClr val="black"/>
                </a:solidFill>
              </a:rPr>
              <a:t>even </a:t>
            </a:r>
            <a:r>
              <a:rPr lang="en-US" sz="1600" dirty="0">
                <a:solidFill>
                  <a:prstClr val="black"/>
                </a:solidFill>
              </a:rPr>
              <a:t>interactively</a:t>
            </a:r>
            <a:endParaRPr lang="en-US" sz="1600" b="1" dirty="0">
              <a:solidFill>
                <a:prstClr val="black"/>
              </a:solidFill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2475702"/>
            <a:ext cx="3475682" cy="12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135560" y="1484784"/>
            <a:ext cx="770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Key Challenges to </a:t>
            </a:r>
            <a:r>
              <a:rPr lang="en-US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adress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800" b="1" dirty="0">
              <a:solidFill>
                <a:prstClr val="black"/>
              </a:solidFill>
            </a:endParaRP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E</a:t>
            </a:r>
            <a:r>
              <a:rPr lang="en-US" sz="1600" dirty="0"/>
              <a:t>xplicitly define CS for easily expressing MA;</a:t>
            </a:r>
            <a:r>
              <a:rPr lang="en-US" dirty="0"/>
              <a:t>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B</a:t>
            </a:r>
            <a:r>
              <a:rPr lang="en-US" sz="1600" dirty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E</a:t>
            </a:r>
            <a:r>
              <a:rPr lang="en-US" sz="1600" dirty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2800" b="1" dirty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4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Challenge 1: Concrete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6" name="object 36"/>
          <p:cNvSpPr txBox="1"/>
          <p:nvPr/>
        </p:nvSpPr>
        <p:spPr>
          <a:xfrm>
            <a:off x="4223793" y="1916833"/>
            <a:ext cx="114495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708025" algn="l"/>
              </a:tabLst>
            </a:pPr>
            <a:r>
              <a:rPr spc="35" dirty="0">
                <a:latin typeface="Verdana"/>
                <a:cs typeface="Verdana"/>
              </a:rPr>
              <a:t>M</a:t>
            </a:r>
            <a:r>
              <a:rPr spc="40" dirty="0">
                <a:latin typeface="Verdana"/>
                <a:cs typeface="Verdana"/>
              </a:rPr>
              <a:t>M</a:t>
            </a:r>
            <a:r>
              <a:rPr baseline="-20202" dirty="0">
                <a:latin typeface="Verdana"/>
                <a:cs typeface="Verdana"/>
              </a:rPr>
              <a:t>AS</a:t>
            </a:r>
            <a:endParaRPr baseline="-20202" dirty="0">
              <a:latin typeface="Verdana"/>
              <a:cs typeface="Verdana"/>
            </a:endParaRPr>
          </a:p>
        </p:txBody>
      </p:sp>
      <p:grpSp>
        <p:nvGrpSpPr>
          <p:cNvPr id="107" name="Groupe 106"/>
          <p:cNvGrpSpPr/>
          <p:nvPr/>
        </p:nvGrpSpPr>
        <p:grpSpPr>
          <a:xfrm>
            <a:off x="5243503" y="2085162"/>
            <a:ext cx="1489485" cy="123790"/>
            <a:chOff x="4499390" y="3286665"/>
            <a:chExt cx="705857" cy="35212"/>
          </a:xfrm>
        </p:grpSpPr>
        <p:grpSp>
          <p:nvGrpSpPr>
            <p:cNvPr id="108" name="Groupe 107"/>
            <p:cNvGrpSpPr/>
            <p:nvPr/>
          </p:nvGrpSpPr>
          <p:grpSpPr>
            <a:xfrm rot="10800000">
              <a:off x="4849850" y="3286665"/>
              <a:ext cx="355397" cy="33854"/>
              <a:chOff x="5163154" y="3271641"/>
              <a:chExt cx="355397" cy="33854"/>
            </a:xfrm>
          </p:grpSpPr>
          <p:sp>
            <p:nvSpPr>
              <p:cNvPr id="112" name="object 39"/>
              <p:cNvSpPr/>
              <p:nvPr/>
            </p:nvSpPr>
            <p:spPr>
              <a:xfrm>
                <a:off x="5169301" y="3271641"/>
                <a:ext cx="349250" cy="27940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27940">
                    <a:moveTo>
                      <a:pt x="349032" y="15222"/>
                    </a:moveTo>
                    <a:lnTo>
                      <a:pt x="344395" y="9062"/>
                    </a:lnTo>
                    <a:lnTo>
                      <a:pt x="339757" y="4822"/>
                    </a:lnTo>
                    <a:lnTo>
                      <a:pt x="335118" y="3334"/>
                    </a:lnTo>
                    <a:lnTo>
                      <a:pt x="330481" y="5429"/>
                    </a:lnTo>
                    <a:lnTo>
                      <a:pt x="325845" y="10796"/>
                    </a:lnTo>
                    <a:lnTo>
                      <a:pt x="321206" y="17412"/>
                    </a:lnTo>
                    <a:lnTo>
                      <a:pt x="316567" y="23448"/>
                    </a:lnTo>
                    <a:lnTo>
                      <a:pt x="311931" y="27075"/>
                    </a:lnTo>
                    <a:lnTo>
                      <a:pt x="307290" y="26710"/>
                    </a:lnTo>
                    <a:lnTo>
                      <a:pt x="302651" y="22916"/>
                    </a:lnTo>
                    <a:lnTo>
                      <a:pt x="298015" y="17079"/>
                    </a:lnTo>
                    <a:lnTo>
                      <a:pt x="293380" y="10584"/>
                    </a:lnTo>
                    <a:lnTo>
                      <a:pt x="288739" y="5657"/>
                    </a:lnTo>
                    <a:lnTo>
                      <a:pt x="284101" y="3640"/>
                    </a:lnTo>
                    <a:lnTo>
                      <a:pt x="279465" y="4679"/>
                    </a:lnTo>
                    <a:lnTo>
                      <a:pt x="274829" y="8920"/>
                    </a:lnTo>
                    <a:lnTo>
                      <a:pt x="270188" y="15267"/>
                    </a:lnTo>
                    <a:lnTo>
                      <a:pt x="265549" y="21505"/>
                    </a:lnTo>
                    <a:lnTo>
                      <a:pt x="260910" y="26077"/>
                    </a:lnTo>
                    <a:lnTo>
                      <a:pt x="256269" y="27430"/>
                    </a:lnTo>
                    <a:lnTo>
                      <a:pt x="251633" y="24673"/>
                    </a:lnTo>
                    <a:lnTo>
                      <a:pt x="246997" y="19125"/>
                    </a:lnTo>
                    <a:lnTo>
                      <a:pt x="242359" y="12535"/>
                    </a:lnTo>
                    <a:lnTo>
                      <a:pt x="237718" y="6657"/>
                    </a:lnTo>
                    <a:lnTo>
                      <a:pt x="233083" y="3658"/>
                    </a:lnTo>
                    <a:lnTo>
                      <a:pt x="228446" y="4148"/>
                    </a:lnTo>
                    <a:lnTo>
                      <a:pt x="223808" y="7556"/>
                    </a:lnTo>
                    <a:lnTo>
                      <a:pt x="219167" y="13314"/>
                    </a:lnTo>
                    <a:lnTo>
                      <a:pt x="214530" y="19724"/>
                    </a:lnTo>
                    <a:lnTo>
                      <a:pt x="209892" y="24683"/>
                    </a:lnTo>
                    <a:lnTo>
                      <a:pt x="205253" y="27129"/>
                    </a:lnTo>
                    <a:lnTo>
                      <a:pt x="200617" y="25999"/>
                    </a:lnTo>
                    <a:lnTo>
                      <a:pt x="194436" y="21645"/>
                    </a:lnTo>
                    <a:lnTo>
                      <a:pt x="187576" y="9630"/>
                    </a:lnTo>
                    <a:lnTo>
                      <a:pt x="179569" y="0"/>
                    </a:lnTo>
                    <a:lnTo>
                      <a:pt x="173389" y="5510"/>
                    </a:lnTo>
                    <a:lnTo>
                      <a:pt x="168748" y="10876"/>
                    </a:lnTo>
                    <a:lnTo>
                      <a:pt x="164109" y="17490"/>
                    </a:lnTo>
                    <a:lnTo>
                      <a:pt x="159470" y="23525"/>
                    </a:lnTo>
                    <a:lnTo>
                      <a:pt x="154828" y="27156"/>
                    </a:lnTo>
                    <a:lnTo>
                      <a:pt x="150193" y="26792"/>
                    </a:lnTo>
                    <a:lnTo>
                      <a:pt x="145557" y="23003"/>
                    </a:lnTo>
                    <a:lnTo>
                      <a:pt x="140919" y="17178"/>
                    </a:lnTo>
                    <a:lnTo>
                      <a:pt x="136278" y="10706"/>
                    </a:lnTo>
                    <a:lnTo>
                      <a:pt x="130098" y="2222"/>
                    </a:lnTo>
                    <a:lnTo>
                      <a:pt x="123907" y="1187"/>
                    </a:lnTo>
                    <a:lnTo>
                      <a:pt x="117727" y="9001"/>
                    </a:lnTo>
                    <a:lnTo>
                      <a:pt x="113090" y="15352"/>
                    </a:lnTo>
                    <a:lnTo>
                      <a:pt x="108452" y="21597"/>
                    </a:lnTo>
                    <a:lnTo>
                      <a:pt x="103813" y="26171"/>
                    </a:lnTo>
                    <a:lnTo>
                      <a:pt x="99177" y="27511"/>
                    </a:lnTo>
                    <a:lnTo>
                      <a:pt x="94540" y="24754"/>
                    </a:lnTo>
                    <a:lnTo>
                      <a:pt x="89901" y="19207"/>
                    </a:lnTo>
                    <a:lnTo>
                      <a:pt x="85263" y="12629"/>
                    </a:lnTo>
                    <a:lnTo>
                      <a:pt x="80626" y="6778"/>
                    </a:lnTo>
                    <a:lnTo>
                      <a:pt x="75989" y="3774"/>
                    </a:lnTo>
                    <a:lnTo>
                      <a:pt x="71351" y="4262"/>
                    </a:lnTo>
                    <a:lnTo>
                      <a:pt x="66712" y="7672"/>
                    </a:lnTo>
                    <a:lnTo>
                      <a:pt x="62075" y="13436"/>
                    </a:lnTo>
                    <a:lnTo>
                      <a:pt x="57434" y="19823"/>
                    </a:lnTo>
                    <a:lnTo>
                      <a:pt x="52796" y="24775"/>
                    </a:lnTo>
                    <a:lnTo>
                      <a:pt x="48160" y="27228"/>
                    </a:lnTo>
                    <a:lnTo>
                      <a:pt x="43525" y="26121"/>
                    </a:lnTo>
                    <a:lnTo>
                      <a:pt x="34112" y="21047"/>
                    </a:lnTo>
                    <a:lnTo>
                      <a:pt x="19441" y="14138"/>
                    </a:lnTo>
                    <a:lnTo>
                      <a:pt x="5930" y="8048"/>
                    </a:lnTo>
                    <a:lnTo>
                      <a:pt x="0" y="5429"/>
                    </a:lnTo>
                  </a:path>
                </a:pathLst>
              </a:custGeom>
              <a:ln w="6698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41"/>
              <p:cNvSpPr/>
              <p:nvPr/>
            </p:nvSpPr>
            <p:spPr>
              <a:xfrm>
                <a:off x="5163154" y="3274380"/>
                <a:ext cx="4889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31115">
                    <a:moveTo>
                      <a:pt x="30676" y="13389"/>
                    </a:moveTo>
                    <a:lnTo>
                      <a:pt x="48315" y="6499"/>
                    </a:lnTo>
                    <a:lnTo>
                      <a:pt x="0" y="0"/>
                    </a:lnTo>
                    <a:lnTo>
                      <a:pt x="37583" y="31072"/>
                    </a:lnTo>
                    <a:lnTo>
                      <a:pt x="30676" y="13389"/>
                    </a:lnTo>
                    <a:close/>
                  </a:path>
                </a:pathLst>
              </a:custGeom>
              <a:ln w="3349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09" name="Groupe 108"/>
            <p:cNvGrpSpPr/>
            <p:nvPr/>
          </p:nvGrpSpPr>
          <p:grpSpPr>
            <a:xfrm rot="10800000">
              <a:off x="4499390" y="3288034"/>
              <a:ext cx="355753" cy="33843"/>
              <a:chOff x="4474869" y="3271641"/>
              <a:chExt cx="355753" cy="33843"/>
            </a:xfrm>
          </p:grpSpPr>
          <p:sp>
            <p:nvSpPr>
              <p:cNvPr id="110" name="object 42"/>
              <p:cNvSpPr/>
              <p:nvPr/>
            </p:nvSpPr>
            <p:spPr>
              <a:xfrm>
                <a:off x="4474869" y="3271641"/>
                <a:ext cx="349250" cy="27940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27940">
                    <a:moveTo>
                      <a:pt x="0" y="15222"/>
                    </a:moveTo>
                    <a:lnTo>
                      <a:pt x="4636" y="9062"/>
                    </a:lnTo>
                    <a:lnTo>
                      <a:pt x="9275" y="4822"/>
                    </a:lnTo>
                    <a:lnTo>
                      <a:pt x="13913" y="3334"/>
                    </a:lnTo>
                    <a:lnTo>
                      <a:pt x="18550" y="5429"/>
                    </a:lnTo>
                    <a:lnTo>
                      <a:pt x="23187" y="10796"/>
                    </a:lnTo>
                    <a:lnTo>
                      <a:pt x="27825" y="17412"/>
                    </a:lnTo>
                    <a:lnTo>
                      <a:pt x="32464" y="23448"/>
                    </a:lnTo>
                    <a:lnTo>
                      <a:pt x="37101" y="27075"/>
                    </a:lnTo>
                    <a:lnTo>
                      <a:pt x="41742" y="26710"/>
                    </a:lnTo>
                    <a:lnTo>
                      <a:pt x="46380" y="22916"/>
                    </a:lnTo>
                    <a:lnTo>
                      <a:pt x="51016" y="17079"/>
                    </a:lnTo>
                    <a:lnTo>
                      <a:pt x="55651" y="10584"/>
                    </a:lnTo>
                    <a:lnTo>
                      <a:pt x="60292" y="5657"/>
                    </a:lnTo>
                    <a:lnTo>
                      <a:pt x="64931" y="3640"/>
                    </a:lnTo>
                    <a:lnTo>
                      <a:pt x="69567" y="4679"/>
                    </a:lnTo>
                    <a:lnTo>
                      <a:pt x="74202" y="8920"/>
                    </a:lnTo>
                    <a:lnTo>
                      <a:pt x="78843" y="15267"/>
                    </a:lnTo>
                    <a:lnTo>
                      <a:pt x="83481" y="21505"/>
                    </a:lnTo>
                    <a:lnTo>
                      <a:pt x="88117" y="26077"/>
                    </a:lnTo>
                    <a:lnTo>
                      <a:pt x="92753" y="27430"/>
                    </a:lnTo>
                    <a:lnTo>
                      <a:pt x="97394" y="24673"/>
                    </a:lnTo>
                    <a:lnTo>
                      <a:pt x="102033" y="19125"/>
                    </a:lnTo>
                    <a:lnTo>
                      <a:pt x="106672" y="12535"/>
                    </a:lnTo>
                    <a:lnTo>
                      <a:pt x="111314" y="6657"/>
                    </a:lnTo>
                    <a:lnTo>
                      <a:pt x="115949" y="3658"/>
                    </a:lnTo>
                    <a:lnTo>
                      <a:pt x="120585" y="4148"/>
                    </a:lnTo>
                    <a:lnTo>
                      <a:pt x="125223" y="7556"/>
                    </a:lnTo>
                    <a:lnTo>
                      <a:pt x="129864" y="13314"/>
                    </a:lnTo>
                    <a:lnTo>
                      <a:pt x="134501" y="19724"/>
                    </a:lnTo>
                    <a:lnTo>
                      <a:pt x="139140" y="24683"/>
                    </a:lnTo>
                    <a:lnTo>
                      <a:pt x="143778" y="27129"/>
                    </a:lnTo>
                    <a:lnTo>
                      <a:pt x="148415" y="25999"/>
                    </a:lnTo>
                    <a:lnTo>
                      <a:pt x="154595" y="21645"/>
                    </a:lnTo>
                    <a:lnTo>
                      <a:pt x="161496" y="9630"/>
                    </a:lnTo>
                    <a:lnTo>
                      <a:pt x="169462" y="0"/>
                    </a:lnTo>
                    <a:lnTo>
                      <a:pt x="175642" y="5510"/>
                    </a:lnTo>
                    <a:lnTo>
                      <a:pt x="180283" y="10876"/>
                    </a:lnTo>
                    <a:lnTo>
                      <a:pt x="184923" y="17490"/>
                    </a:lnTo>
                    <a:lnTo>
                      <a:pt x="189562" y="23525"/>
                    </a:lnTo>
                    <a:lnTo>
                      <a:pt x="194203" y="27156"/>
                    </a:lnTo>
                    <a:lnTo>
                      <a:pt x="198838" y="26792"/>
                    </a:lnTo>
                    <a:lnTo>
                      <a:pt x="203474" y="23003"/>
                    </a:lnTo>
                    <a:lnTo>
                      <a:pt x="208113" y="17178"/>
                    </a:lnTo>
                    <a:lnTo>
                      <a:pt x="212754" y="10706"/>
                    </a:lnTo>
                    <a:lnTo>
                      <a:pt x="218934" y="2222"/>
                    </a:lnTo>
                    <a:lnTo>
                      <a:pt x="225114" y="1187"/>
                    </a:lnTo>
                    <a:lnTo>
                      <a:pt x="231304" y="9001"/>
                    </a:lnTo>
                    <a:lnTo>
                      <a:pt x="235941" y="15352"/>
                    </a:lnTo>
                    <a:lnTo>
                      <a:pt x="240580" y="21597"/>
                    </a:lnTo>
                    <a:lnTo>
                      <a:pt x="245218" y="26171"/>
                    </a:lnTo>
                    <a:lnTo>
                      <a:pt x="249855" y="27511"/>
                    </a:lnTo>
                    <a:lnTo>
                      <a:pt x="254492" y="24754"/>
                    </a:lnTo>
                    <a:lnTo>
                      <a:pt x="259130" y="19207"/>
                    </a:lnTo>
                    <a:lnTo>
                      <a:pt x="263769" y="12629"/>
                    </a:lnTo>
                    <a:lnTo>
                      <a:pt x="268406" y="6778"/>
                    </a:lnTo>
                    <a:lnTo>
                      <a:pt x="273042" y="3774"/>
                    </a:lnTo>
                    <a:lnTo>
                      <a:pt x="277681" y="4262"/>
                    </a:lnTo>
                    <a:lnTo>
                      <a:pt x="282320" y="7672"/>
                    </a:lnTo>
                    <a:lnTo>
                      <a:pt x="286956" y="13436"/>
                    </a:lnTo>
                    <a:lnTo>
                      <a:pt x="291597" y="19823"/>
                    </a:lnTo>
                    <a:lnTo>
                      <a:pt x="296235" y="24775"/>
                    </a:lnTo>
                    <a:lnTo>
                      <a:pt x="300872" y="27228"/>
                    </a:lnTo>
                    <a:lnTo>
                      <a:pt x="305507" y="26121"/>
                    </a:lnTo>
                    <a:lnTo>
                      <a:pt x="314919" y="21047"/>
                    </a:lnTo>
                    <a:lnTo>
                      <a:pt x="329591" y="14138"/>
                    </a:lnTo>
                    <a:lnTo>
                      <a:pt x="343102" y="8048"/>
                    </a:lnTo>
                    <a:lnTo>
                      <a:pt x="349032" y="5429"/>
                    </a:lnTo>
                  </a:path>
                </a:pathLst>
              </a:custGeom>
              <a:ln w="6698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44"/>
              <p:cNvSpPr/>
              <p:nvPr/>
            </p:nvSpPr>
            <p:spPr>
              <a:xfrm>
                <a:off x="4781727" y="3274369"/>
                <a:ext cx="4889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31115">
                    <a:moveTo>
                      <a:pt x="17643" y="13403"/>
                    </a:moveTo>
                    <a:lnTo>
                      <a:pt x="10747" y="31082"/>
                    </a:lnTo>
                    <a:lnTo>
                      <a:pt x="48325" y="0"/>
                    </a:lnTo>
                    <a:lnTo>
                      <a:pt x="0" y="6503"/>
                    </a:lnTo>
                    <a:lnTo>
                      <a:pt x="17643" y="13403"/>
                    </a:lnTo>
                    <a:close/>
                  </a:path>
                </a:pathLst>
              </a:custGeom>
              <a:ln w="3349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cxnSp>
        <p:nvCxnSpPr>
          <p:cNvPr id="114" name="Connecteur droit 113"/>
          <p:cNvCxnSpPr/>
          <p:nvPr/>
        </p:nvCxnSpPr>
        <p:spPr>
          <a:xfrm flipH="1">
            <a:off x="5022205" y="2882643"/>
            <a:ext cx="1944000" cy="0"/>
          </a:xfrm>
          <a:prstGeom prst="line">
            <a:avLst/>
          </a:prstGeom>
          <a:ln w="19050">
            <a:solidFill>
              <a:srgbClr val="F48020"/>
            </a:solidFill>
            <a:bevel/>
            <a:headEnd type="stealth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5" name="Connecteur droit 114"/>
          <p:cNvCxnSpPr/>
          <p:nvPr/>
        </p:nvCxnSpPr>
        <p:spPr>
          <a:xfrm>
            <a:off x="5011036" y="2780928"/>
            <a:ext cx="1908000" cy="0"/>
          </a:xfrm>
          <a:prstGeom prst="line">
            <a:avLst/>
          </a:prstGeom>
          <a:ln w="19050">
            <a:solidFill>
              <a:srgbClr val="007A37"/>
            </a:solidFill>
            <a:bevel/>
            <a:headEnd type="stealth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ZoneTexte 115"/>
          <p:cNvSpPr txBox="1"/>
          <p:nvPr/>
        </p:nvSpPr>
        <p:spPr>
          <a:xfrm>
            <a:off x="6356483" y="2564711"/>
            <a:ext cx="72706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200" spc="10" dirty="0" err="1">
                <a:solidFill>
                  <a:srgbClr val="007A37"/>
                </a:solidFill>
                <a:latin typeface="Verdana"/>
                <a:cs typeface="Verdana"/>
              </a:rPr>
              <a:t>parsing</a:t>
            </a:r>
            <a:endParaRPr lang="en-US" sz="1200" spc="10" dirty="0">
              <a:solidFill>
                <a:srgbClr val="007A37"/>
              </a:solidFill>
              <a:latin typeface="Verdana"/>
              <a:cs typeface="Verdana"/>
            </a:endParaRPr>
          </a:p>
        </p:txBody>
      </p:sp>
      <p:cxnSp>
        <p:nvCxnSpPr>
          <p:cNvPr id="117" name="Connecteur droit avec flèche 116"/>
          <p:cNvCxnSpPr/>
          <p:nvPr/>
        </p:nvCxnSpPr>
        <p:spPr>
          <a:xfrm flipV="1">
            <a:off x="4439816" y="2204179"/>
            <a:ext cx="0" cy="54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/>
            <a:tailEnd type="arrow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bject 36"/>
          <p:cNvSpPr txBox="1"/>
          <p:nvPr/>
        </p:nvSpPr>
        <p:spPr>
          <a:xfrm>
            <a:off x="7015896" y="1880462"/>
            <a:ext cx="95231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708025" algn="l"/>
              </a:tabLst>
            </a:pPr>
            <a:r>
              <a:rPr sz="1800" spc="35" dirty="0">
                <a:latin typeface="Verdana"/>
                <a:cs typeface="Verdana"/>
              </a:rPr>
              <a:t>M</a:t>
            </a:r>
            <a:r>
              <a:rPr sz="1800" spc="40" dirty="0">
                <a:latin typeface="Verdana"/>
                <a:cs typeface="Verdana"/>
              </a:rPr>
              <a:t>M</a:t>
            </a:r>
            <a:r>
              <a:rPr sz="1800" spc="-7" baseline="-20202" dirty="0">
                <a:latin typeface="Verdana"/>
                <a:cs typeface="Verdana"/>
              </a:rPr>
              <a:t>CS</a:t>
            </a:r>
            <a:endParaRPr sz="1800" baseline="-20202" dirty="0">
              <a:latin typeface="Verdana"/>
              <a:cs typeface="Verdana"/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4924973" y="2834560"/>
            <a:ext cx="843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10" dirty="0" err="1">
                <a:solidFill>
                  <a:srgbClr val="FF6600"/>
                </a:solidFill>
                <a:latin typeface="Verdana"/>
                <a:cs typeface="Verdana"/>
              </a:rPr>
              <a:t>rendering</a:t>
            </a:r>
            <a:endParaRPr lang="en-US" sz="900" spc="10" dirty="0">
              <a:solidFill>
                <a:srgbClr val="FF6600"/>
              </a:solidFill>
              <a:latin typeface="Verdana"/>
              <a:cs typeface="Verdana"/>
            </a:endParaRPr>
          </a:p>
        </p:txBody>
      </p:sp>
      <p:sp>
        <p:nvSpPr>
          <p:cNvPr id="120" name="object 36"/>
          <p:cNvSpPr txBox="1"/>
          <p:nvPr/>
        </p:nvSpPr>
        <p:spPr>
          <a:xfrm>
            <a:off x="4340608" y="2728973"/>
            <a:ext cx="8082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708025" algn="l"/>
              </a:tabLst>
            </a:pPr>
            <a:r>
              <a:rPr sz="1800" spc="35" dirty="0">
                <a:latin typeface="Verdana"/>
                <a:cs typeface="Verdana"/>
              </a:rPr>
              <a:t>M</a:t>
            </a:r>
            <a:r>
              <a:rPr sz="1800" baseline="-20202" dirty="0">
                <a:latin typeface="Verdana"/>
                <a:cs typeface="Verdana"/>
              </a:rPr>
              <a:t>AS</a:t>
            </a:r>
            <a:endParaRPr sz="1800" baseline="-20202" dirty="0">
              <a:latin typeface="Verdana"/>
              <a:cs typeface="Verdana"/>
            </a:endParaRPr>
          </a:p>
        </p:txBody>
      </p:sp>
      <p:sp>
        <p:nvSpPr>
          <p:cNvPr id="121" name="object 36"/>
          <p:cNvSpPr txBox="1"/>
          <p:nvPr/>
        </p:nvSpPr>
        <p:spPr>
          <a:xfrm>
            <a:off x="7087996" y="2706428"/>
            <a:ext cx="8082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708025" algn="l"/>
              </a:tabLst>
            </a:pPr>
            <a:r>
              <a:rPr spc="35" dirty="0">
                <a:latin typeface="Verdana"/>
                <a:cs typeface="Verdana"/>
              </a:rPr>
              <a:t>M</a:t>
            </a:r>
            <a:r>
              <a:rPr lang="fr-FR" baseline="-20202" dirty="0">
                <a:latin typeface="Verdana"/>
                <a:cs typeface="Verdana"/>
              </a:rPr>
              <a:t>C</a:t>
            </a:r>
            <a:r>
              <a:rPr baseline="-20202" dirty="0">
                <a:latin typeface="Verdana"/>
                <a:cs typeface="Verdana"/>
              </a:rPr>
              <a:t>S</a:t>
            </a:r>
            <a:endParaRPr baseline="-20202" dirty="0">
              <a:latin typeface="Verdana"/>
              <a:cs typeface="Verdana"/>
            </a:endParaRPr>
          </a:p>
        </p:txBody>
      </p:sp>
      <p:cxnSp>
        <p:nvCxnSpPr>
          <p:cNvPr id="122" name="Connecteur droit avec flèche 121"/>
          <p:cNvCxnSpPr/>
          <p:nvPr/>
        </p:nvCxnSpPr>
        <p:spPr>
          <a:xfrm flipV="1">
            <a:off x="7248128" y="2166427"/>
            <a:ext cx="0" cy="54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/>
            <a:tailEnd type="arrow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object 37"/>
          <p:cNvSpPr txBox="1"/>
          <p:nvPr/>
        </p:nvSpPr>
        <p:spPr>
          <a:xfrm>
            <a:off x="5759597" y="2512276"/>
            <a:ext cx="1219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40" dirty="0">
                <a:latin typeface="Verdana"/>
                <a:cs typeface="Verdana"/>
              </a:rPr>
              <a:t>M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132" name="object 38"/>
          <p:cNvSpPr txBox="1"/>
          <p:nvPr/>
        </p:nvSpPr>
        <p:spPr>
          <a:xfrm>
            <a:off x="5862709" y="2597714"/>
            <a:ext cx="329194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fr-FR" sz="600" spc="-5" dirty="0" err="1">
                <a:latin typeface="Verdana"/>
                <a:cs typeface="Verdana"/>
              </a:rPr>
              <a:t>trans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133" name="object 51"/>
          <p:cNvSpPr/>
          <p:nvPr/>
        </p:nvSpPr>
        <p:spPr>
          <a:xfrm>
            <a:off x="5519937" y="2625825"/>
            <a:ext cx="225425" cy="130175"/>
          </a:xfrm>
          <a:custGeom>
            <a:avLst/>
            <a:gdLst/>
            <a:ahLst/>
            <a:cxnLst/>
            <a:rect l="l" t="t" r="r" b="b"/>
            <a:pathLst>
              <a:path w="225425" h="130175">
                <a:moveTo>
                  <a:pt x="224962" y="0"/>
                </a:moveTo>
                <a:lnTo>
                  <a:pt x="105476" y="20291"/>
                </a:lnTo>
                <a:lnTo>
                  <a:pt x="37516" y="64932"/>
                </a:lnTo>
                <a:lnTo>
                  <a:pt x="7038" y="109573"/>
                </a:lnTo>
                <a:lnTo>
                  <a:pt x="0" y="129864"/>
                </a:lnTo>
              </a:path>
            </a:pathLst>
          </a:custGeom>
          <a:ln w="8118">
            <a:solidFill>
              <a:srgbClr val="959595"/>
            </a:solidFill>
            <a:prstDash val="dot"/>
            <a:tailEnd type="triangle" w="sm" len="sm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54"/>
          <p:cNvSpPr/>
          <p:nvPr/>
        </p:nvSpPr>
        <p:spPr>
          <a:xfrm>
            <a:off x="5959124" y="2630939"/>
            <a:ext cx="170180" cy="252000"/>
          </a:xfrm>
          <a:custGeom>
            <a:avLst/>
            <a:gdLst/>
            <a:ahLst/>
            <a:cxnLst/>
            <a:rect l="l" t="t" r="r" b="b"/>
            <a:pathLst>
              <a:path w="170179" h="294005">
                <a:moveTo>
                  <a:pt x="0" y="0"/>
                </a:moveTo>
                <a:lnTo>
                  <a:pt x="104790" y="45908"/>
                </a:lnTo>
                <a:lnTo>
                  <a:pt x="154411" y="146908"/>
                </a:lnTo>
                <a:lnTo>
                  <a:pt x="169240" y="247907"/>
                </a:lnTo>
                <a:lnTo>
                  <a:pt x="169655" y="293816"/>
                </a:lnTo>
              </a:path>
            </a:pathLst>
          </a:custGeom>
          <a:ln w="8118">
            <a:solidFill>
              <a:srgbClr val="959595"/>
            </a:solidFill>
            <a:prstDash val="dot"/>
            <a:tailEnd type="triangle" w="sm" len="sm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ZoneTexte 134"/>
          <p:cNvSpPr txBox="1"/>
          <p:nvPr/>
        </p:nvSpPr>
        <p:spPr>
          <a:xfrm>
            <a:off x="1924648" y="1446939"/>
            <a:ext cx="8352928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en-US" sz="1400" b="1" dirty="0">
                <a:solidFill>
                  <a:prstClr val="black"/>
                </a:solidFill>
              </a:rPr>
              <a:t>Bijection Relationship &lt;Visual </a:t>
            </a:r>
            <a:r>
              <a:rPr lang="en-US" sz="1400" b="1" dirty="0">
                <a:solidFill>
                  <a:prstClr val="black"/>
                </a:solidFill>
              </a:rPr>
              <a:t>Concrete Syntax </a:t>
            </a:r>
            <a:r>
              <a:rPr lang="en-US" sz="1400" dirty="0">
                <a:solidFill>
                  <a:prstClr val="black"/>
                </a:solidFill>
              </a:rPr>
              <a:t>(CS</a:t>
            </a:r>
            <a:r>
              <a:rPr lang="en-US" sz="1400" dirty="0">
                <a:solidFill>
                  <a:prstClr val="black"/>
                </a:solidFill>
              </a:rPr>
              <a:t>) ,  </a:t>
            </a:r>
            <a:r>
              <a:rPr lang="en-US" sz="1400" dirty="0">
                <a:solidFill>
                  <a:prstClr val="black"/>
                </a:solidFill>
              </a:rPr>
              <a:t>DSML’s </a:t>
            </a:r>
            <a:r>
              <a:rPr lang="en-US" sz="1400" dirty="0" err="1">
                <a:solidFill>
                  <a:prstClr val="black"/>
                </a:solidFill>
              </a:rPr>
              <a:t>metamodel</a:t>
            </a:r>
            <a:r>
              <a:rPr lang="en-US" sz="1400" dirty="0">
                <a:solidFill>
                  <a:prstClr val="black"/>
                </a:solidFill>
              </a:rPr>
              <a:t> MM </a:t>
            </a:r>
            <a:r>
              <a:rPr lang="en-US" sz="1400" dirty="0">
                <a:solidFill>
                  <a:prstClr val="black"/>
                </a:solidFill>
              </a:rPr>
              <a:t>&gt; </a:t>
            </a: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fr-FR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fr-FR" sz="16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sz="1400" b="1" dirty="0">
                <a:solidFill>
                  <a:prstClr val="black"/>
                </a:solidFill>
              </a:rPr>
              <a:t>E</a:t>
            </a:r>
            <a:r>
              <a:rPr lang="en-US" sz="1400" b="1" u="sng" dirty="0">
                <a:solidFill>
                  <a:prstClr val="black"/>
                </a:solidFill>
              </a:rPr>
              <a:t>xplicit MT </a:t>
            </a:r>
            <a:r>
              <a:rPr lang="en-US" sz="1400" dirty="0">
                <a:solidFill>
                  <a:prstClr val="black"/>
                </a:solidFill>
              </a:rPr>
              <a:t>between MM and CS 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3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spc="4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spc="-7" baseline="-20202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r>
              <a:rPr lang="en-US" sz="1400" baseline="-20202" dirty="0">
                <a:latin typeface="Verdana"/>
                <a:cs typeface="Verdana"/>
              </a:rPr>
              <a:t> 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400" dirty="0">
                <a:solidFill>
                  <a:prstClr val="black"/>
                </a:solidFill>
              </a:rPr>
              <a:t>must explicitly </a:t>
            </a:r>
            <a:r>
              <a:rPr lang="en-US" sz="1400" dirty="0" err="1">
                <a:solidFill>
                  <a:prstClr val="black"/>
                </a:solidFill>
              </a:rPr>
              <a:t>metamodelled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3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spc="4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spc="-7" baseline="-20202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r>
              <a:rPr lang="en-US" sz="1400" dirty="0">
                <a:solidFill>
                  <a:prstClr val="black"/>
                </a:solidFill>
              </a:rPr>
              <a:t> must Cover </a:t>
            </a:r>
            <a:r>
              <a:rPr lang="en-US" sz="1400" dirty="0">
                <a:solidFill>
                  <a:prstClr val="black"/>
                </a:solidFill>
              </a:rPr>
              <a:t>the definition of </a:t>
            </a:r>
            <a:r>
              <a:rPr lang="en-US" sz="1400" dirty="0">
                <a:solidFill>
                  <a:prstClr val="black"/>
                </a:solidFill>
              </a:rPr>
              <a:t>visual </a:t>
            </a:r>
            <a:r>
              <a:rPr lang="en-US" sz="1400" dirty="0">
                <a:solidFill>
                  <a:prstClr val="black"/>
                </a:solidFill>
              </a:rPr>
              <a:t>representations </a:t>
            </a:r>
          </a:p>
          <a:p>
            <a:pPr lvl="0">
              <a:lnSpc>
                <a:spcPct val="150000"/>
              </a:lnSpc>
              <a:defRPr/>
            </a:pPr>
            <a:endParaRPr lang="en-US" sz="1400" b="1" dirty="0">
              <a:solidFill>
                <a:prstClr val="black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b="1" dirty="0">
                <a:solidFill>
                  <a:prstClr val="black"/>
                </a:solidFill>
              </a:rPr>
              <a:t>Define </a:t>
            </a:r>
            <a:r>
              <a:rPr lang="en-US" sz="1400" b="1" dirty="0">
                <a:solidFill>
                  <a:prstClr val="black"/>
                </a:solidFill>
              </a:rPr>
              <a:t>the rendering </a:t>
            </a:r>
            <a:r>
              <a:rPr lang="en-US" sz="1400" b="1" dirty="0">
                <a:solidFill>
                  <a:prstClr val="black"/>
                </a:solidFill>
              </a:rPr>
              <a:t>relationship (5 Challenges)</a:t>
            </a:r>
            <a:endParaRPr lang="en-US" sz="1400" dirty="0">
              <a:solidFill>
                <a:prstClr val="black"/>
              </a:solidFill>
            </a:endParaRP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prstClr val="black"/>
                </a:solidFill>
              </a:rPr>
              <a:t>Providing </a:t>
            </a:r>
            <a:r>
              <a:rPr lang="en-US" sz="1400" i="1" dirty="0">
                <a:solidFill>
                  <a:prstClr val="black"/>
                </a:solidFill>
              </a:rPr>
              <a:t>simple </a:t>
            </a:r>
            <a:r>
              <a:rPr lang="en-US" sz="1400" dirty="0" err="1">
                <a:solidFill>
                  <a:prstClr val="black"/>
                </a:solidFill>
              </a:rPr>
              <a:t>visualisation</a:t>
            </a:r>
            <a:r>
              <a:rPr lang="en-US" sz="1400" dirty="0">
                <a:solidFill>
                  <a:prstClr val="black"/>
                </a:solidFill>
              </a:rPr>
              <a:t> of data structures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prstClr val="black"/>
                </a:solidFill>
              </a:rPr>
              <a:t>Providing </a:t>
            </a:r>
            <a:r>
              <a:rPr lang="en-US" sz="1400" i="1" dirty="0">
                <a:solidFill>
                  <a:prstClr val="black"/>
                </a:solidFill>
              </a:rPr>
              <a:t>complex </a:t>
            </a:r>
            <a:r>
              <a:rPr lang="en-US" sz="1400" dirty="0">
                <a:solidFill>
                  <a:prstClr val="black"/>
                </a:solidFill>
              </a:rPr>
              <a:t>rendering patterns</a:t>
            </a:r>
            <a:endParaRPr lang="en-US" sz="900" dirty="0">
              <a:solidFill>
                <a:prstClr val="black"/>
              </a:solidFill>
            </a:endParaRP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prstClr val="black"/>
                </a:solidFill>
              </a:rPr>
              <a:t>Integrating “</a:t>
            </a:r>
            <a:r>
              <a:rPr lang="en-US" sz="1400" i="1" u="sng" dirty="0" err="1">
                <a:solidFill>
                  <a:prstClr val="black"/>
                </a:solidFill>
              </a:rPr>
              <a:t>insideness</a:t>
            </a:r>
            <a:r>
              <a:rPr lang="en-US" sz="1400" dirty="0">
                <a:solidFill>
                  <a:prstClr val="black"/>
                </a:solidFill>
              </a:rPr>
              <a:t>” </a:t>
            </a:r>
            <a:r>
              <a:rPr lang="en-US" sz="1400" i="1" dirty="0">
                <a:solidFill>
                  <a:prstClr val="black"/>
                </a:solidFill>
              </a:rPr>
              <a:t>natively</a:t>
            </a:r>
            <a:r>
              <a:rPr lang="en-US" sz="900" dirty="0">
                <a:solidFill>
                  <a:prstClr val="black"/>
                </a:solidFill>
              </a:rPr>
              <a:t> 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prstClr val="black"/>
                </a:solidFill>
              </a:rPr>
              <a:t>Providing “</a:t>
            </a:r>
            <a:r>
              <a:rPr lang="en-US" sz="1400" i="1" u="sng" dirty="0">
                <a:solidFill>
                  <a:prstClr val="black"/>
                </a:solidFill>
              </a:rPr>
              <a:t>snapping</a:t>
            </a:r>
            <a:r>
              <a:rPr lang="en-US" sz="1400" dirty="0">
                <a:solidFill>
                  <a:prstClr val="black"/>
                </a:solidFill>
              </a:rPr>
              <a:t>” capabilities</a:t>
            </a:r>
            <a:endParaRPr lang="en-US" sz="900" dirty="0">
              <a:solidFill>
                <a:prstClr val="black"/>
              </a:solidFill>
            </a:endParaRP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prstClr val="black"/>
                </a:solidFill>
              </a:rPr>
              <a:t>Supporting animations </a:t>
            </a:r>
            <a:r>
              <a:rPr lang="en-US" sz="1400" i="1" u="sng" dirty="0">
                <a:solidFill>
                  <a:prstClr val="black"/>
                </a:solidFill>
              </a:rPr>
              <a:t>natively</a:t>
            </a:r>
            <a:r>
              <a:rPr lang="en-US" sz="900" dirty="0">
                <a:solidFill>
                  <a:prstClr val="black"/>
                </a:solidFill>
              </a:rPr>
              <a:t>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1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41728" y="268650"/>
            <a:ext cx="9062784" cy="790787"/>
          </a:xfrm>
          <a:ln w="38100">
            <a:noFill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r>
              <a:rPr lang="en-US" sz="4400" dirty="0"/>
              <a:t>Challenge 2: </a:t>
            </a:r>
            <a:r>
              <a:rPr lang="en-US" sz="4400" dirty="0"/>
              <a:t>Model Animation </a:t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 </a:t>
            </a:r>
            <a:br>
              <a:rPr lang="en-US" sz="4400" dirty="0"/>
            </a:br>
            <a:endParaRPr lang="en-GB" sz="36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 Box 125"/>
          <p:cNvSpPr txBox="1">
            <a:spLocks noChangeArrowheads="1"/>
          </p:cNvSpPr>
          <p:nvPr/>
        </p:nvSpPr>
        <p:spPr bwMode="auto">
          <a:xfrm>
            <a:off x="2808331" y="1835308"/>
            <a:ext cx="1872208" cy="52322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defTabSz="457200" eaLnBrk="1" fontAlgn="auto" hangingPunct="1">
              <a:spcBef>
                <a:spcPct val="50000"/>
              </a:spcBef>
              <a:spcAft>
                <a:spcPts val="0"/>
              </a:spcAft>
              <a:buClrTx/>
              <a:buNone/>
              <a:defRPr/>
            </a:pPr>
            <a:r>
              <a:rPr lang="en-US" altLang="fr-FR" sz="1400" kern="0" dirty="0">
                <a:solidFill>
                  <a:prstClr val="black"/>
                </a:solidFill>
                <a:latin typeface="Franklin Gothic Demi" panose="020B0703020102020204" pitchFamily="34" charset="0"/>
                <a:cs typeface="Times New Roman" pitchFamily="18" charset="0"/>
              </a:rPr>
              <a:t>Idea </a:t>
            </a:r>
            <a:r>
              <a:rPr lang="en-US" altLang="fr-FR" sz="1400" kern="0" dirty="0">
                <a:solidFill>
                  <a:prstClr val="black"/>
                </a:solidFill>
                <a:latin typeface="Franklin Gothic Demi" panose="020B0703020102020204" pitchFamily="34" charset="0"/>
                <a:cs typeface="Times New Roman" pitchFamily="18" charset="0"/>
              </a:rPr>
              <a:t>of ﬂexibility and reuse of MA units </a:t>
            </a:r>
          </a:p>
        </p:txBody>
      </p:sp>
      <p:sp>
        <p:nvSpPr>
          <p:cNvPr id="12" name="object 17"/>
          <p:cNvSpPr/>
          <p:nvPr/>
        </p:nvSpPr>
        <p:spPr>
          <a:xfrm>
            <a:off x="6537073" y="4117370"/>
            <a:ext cx="1458000" cy="647700"/>
          </a:xfrm>
          <a:custGeom>
            <a:avLst/>
            <a:gdLst/>
            <a:ahLst/>
            <a:cxnLst/>
            <a:rect l="l" t="t" r="r" b="b"/>
            <a:pathLst>
              <a:path w="2038350" h="949960">
                <a:moveTo>
                  <a:pt x="0" y="0"/>
                </a:moveTo>
                <a:lnTo>
                  <a:pt x="2038168" y="0"/>
                </a:lnTo>
                <a:lnTo>
                  <a:pt x="2038168" y="949842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7965510" y="474891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object 19"/>
          <p:cNvSpPr/>
          <p:nvPr/>
        </p:nvSpPr>
        <p:spPr>
          <a:xfrm>
            <a:off x="7965510" y="474891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object 22"/>
          <p:cNvSpPr/>
          <p:nvPr/>
        </p:nvSpPr>
        <p:spPr>
          <a:xfrm>
            <a:off x="4340086" y="4117370"/>
            <a:ext cx="1724458" cy="324000"/>
          </a:xfrm>
          <a:custGeom>
            <a:avLst/>
            <a:gdLst/>
            <a:ahLst/>
            <a:cxnLst/>
            <a:rect l="l" t="t" r="r" b="b"/>
            <a:pathLst>
              <a:path w="2529204" h="958214">
                <a:moveTo>
                  <a:pt x="2528993" y="0"/>
                </a:moveTo>
                <a:lnTo>
                  <a:pt x="0" y="0"/>
                </a:lnTo>
                <a:lnTo>
                  <a:pt x="0" y="958161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object 23"/>
          <p:cNvSpPr/>
          <p:nvPr/>
        </p:nvSpPr>
        <p:spPr>
          <a:xfrm>
            <a:off x="4307945" y="436510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8" name="object 24"/>
          <p:cNvSpPr/>
          <p:nvPr/>
        </p:nvSpPr>
        <p:spPr>
          <a:xfrm>
            <a:off x="4307945" y="436510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0" name="object 27"/>
          <p:cNvSpPr/>
          <p:nvPr/>
        </p:nvSpPr>
        <p:spPr>
          <a:xfrm>
            <a:off x="6064399" y="3881033"/>
            <a:ext cx="472786" cy="472786"/>
          </a:xfrm>
          <a:custGeom>
            <a:avLst/>
            <a:gdLst/>
            <a:ahLst/>
            <a:cxnLst/>
            <a:rect l="l" t="t" r="r" b="b"/>
            <a:pathLst>
              <a:path w="693420" h="693419">
                <a:moveTo>
                  <a:pt x="346627" y="0"/>
                </a:moveTo>
                <a:lnTo>
                  <a:pt x="693254" y="346627"/>
                </a:lnTo>
                <a:lnTo>
                  <a:pt x="346627" y="693254"/>
                </a:lnTo>
                <a:lnTo>
                  <a:pt x="0" y="346627"/>
                </a:lnTo>
                <a:lnTo>
                  <a:pt x="346627" y="0"/>
                </a:lnTo>
                <a:close/>
              </a:path>
            </a:pathLst>
          </a:custGeom>
          <a:ln w="5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5" name="object 64"/>
          <p:cNvSpPr/>
          <p:nvPr/>
        </p:nvSpPr>
        <p:spPr>
          <a:xfrm>
            <a:off x="5967030" y="4680796"/>
            <a:ext cx="977611" cy="194830"/>
          </a:xfrm>
          <a:custGeom>
            <a:avLst/>
            <a:gdLst/>
            <a:ahLst/>
            <a:cxnLst/>
            <a:rect l="l" t="t" r="r" b="b"/>
            <a:pathLst>
              <a:path w="1433829" h="285750">
                <a:moveTo>
                  <a:pt x="1433650" y="0"/>
                </a:moveTo>
                <a:lnTo>
                  <a:pt x="0" y="2856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6" name="object 65"/>
          <p:cNvSpPr/>
          <p:nvPr/>
        </p:nvSpPr>
        <p:spPr>
          <a:xfrm>
            <a:off x="5967030" y="4644873"/>
            <a:ext cx="977611" cy="58882"/>
          </a:xfrm>
          <a:custGeom>
            <a:avLst/>
            <a:gdLst/>
            <a:ahLst/>
            <a:cxnLst/>
            <a:rect l="l" t="t" r="r" b="b"/>
            <a:pathLst>
              <a:path w="1433829" h="86360">
                <a:moveTo>
                  <a:pt x="1433650" y="0"/>
                </a:moveTo>
                <a:lnTo>
                  <a:pt x="0" y="859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7" name="object 66"/>
          <p:cNvSpPr txBox="1"/>
          <p:nvPr/>
        </p:nvSpPr>
        <p:spPr>
          <a:xfrm>
            <a:off x="6943572" y="4538050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106071" defTabSz="623438" fontAlgn="auto">
              <a:spcBef>
                <a:spcPts val="470"/>
              </a:spcBef>
              <a:spcAft>
                <a:spcPts val="0"/>
              </a:spcAft>
              <a:defRPr/>
            </a:pPr>
            <a:r>
              <a:rPr lang="en-US" sz="443" dirty="0">
                <a:solidFill>
                  <a:prstClr val="black"/>
                </a:solidFill>
                <a:latin typeface="Lucida Sans Unicode"/>
                <a:cs typeface="Lucida Sans Unicode"/>
              </a:rPr>
              <a:t>shape</a:t>
            </a:r>
            <a:endParaRPr sz="443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28" name="object 67"/>
          <p:cNvSpPr/>
          <p:nvPr/>
        </p:nvSpPr>
        <p:spPr>
          <a:xfrm>
            <a:off x="5967030" y="4911028"/>
            <a:ext cx="977611" cy="36801"/>
          </a:xfrm>
          <a:custGeom>
            <a:avLst/>
            <a:gdLst/>
            <a:ahLst/>
            <a:cxnLst/>
            <a:rect l="l" t="t" r="r" b="b"/>
            <a:pathLst>
              <a:path w="1433829" h="53975">
                <a:moveTo>
                  <a:pt x="1433650" y="53962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9" name="object 68"/>
          <p:cNvSpPr/>
          <p:nvPr/>
        </p:nvSpPr>
        <p:spPr>
          <a:xfrm>
            <a:off x="5967030" y="5002216"/>
            <a:ext cx="977611" cy="317789"/>
          </a:xfrm>
          <a:custGeom>
            <a:avLst/>
            <a:gdLst/>
            <a:ahLst/>
            <a:cxnLst/>
            <a:rect l="l" t="t" r="r" b="b"/>
            <a:pathLst>
              <a:path w="1433829" h="466089">
                <a:moveTo>
                  <a:pt x="1433650" y="0"/>
                </a:moveTo>
                <a:lnTo>
                  <a:pt x="0" y="4658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0" name="object 69"/>
          <p:cNvSpPr txBox="1"/>
          <p:nvPr/>
        </p:nvSpPr>
        <p:spPr>
          <a:xfrm>
            <a:off x="6943572" y="4859468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3167" defTabSz="623438" fontAlgn="auto">
              <a:spcBef>
                <a:spcPts val="470"/>
              </a:spcBef>
              <a:spcAft>
                <a:spcPts val="0"/>
              </a:spcAft>
              <a:defRPr/>
            </a:pPr>
            <a:r>
              <a:rPr lang="en-US" sz="443" spc="-3" dirty="0">
                <a:solidFill>
                  <a:prstClr val="black"/>
                </a:solidFill>
                <a:latin typeface="Lucida Sans Unicode"/>
                <a:cs typeface="Lucida Sans Unicode"/>
              </a:rPr>
              <a:t>table</a:t>
            </a:r>
            <a:endParaRPr sz="443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31" name="object 70"/>
          <p:cNvSpPr/>
          <p:nvPr/>
        </p:nvSpPr>
        <p:spPr>
          <a:xfrm>
            <a:off x="5967030" y="4932259"/>
            <a:ext cx="977611" cy="533400"/>
          </a:xfrm>
          <a:custGeom>
            <a:avLst/>
            <a:gdLst/>
            <a:ahLst/>
            <a:cxnLst/>
            <a:rect l="l" t="t" r="r" b="b"/>
            <a:pathLst>
              <a:path w="1433829" h="782320">
                <a:moveTo>
                  <a:pt x="1433650" y="78199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object 71"/>
          <p:cNvSpPr txBox="1"/>
          <p:nvPr/>
        </p:nvSpPr>
        <p:spPr>
          <a:xfrm>
            <a:off x="6943572" y="5369955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7064" defTabSz="623438" fontAlgn="auto">
              <a:spcBef>
                <a:spcPts val="470"/>
              </a:spcBef>
              <a:spcAft>
                <a:spcPts val="0"/>
              </a:spcAft>
              <a:defRPr/>
            </a:pPr>
            <a:r>
              <a:rPr lang="fr-FR" sz="443" spc="-10" dirty="0">
                <a:solidFill>
                  <a:prstClr val="black"/>
                </a:solidFill>
                <a:latin typeface="Lucida Sans Unicode"/>
                <a:cs typeface="Lucida Sans Unicode"/>
              </a:rPr>
              <a:t>Element </a:t>
            </a:r>
            <a:r>
              <a:rPr sz="443" spc="-3" dirty="0">
                <a:solidFill>
                  <a:prstClr val="black"/>
                </a:solidFill>
                <a:latin typeface="Lucida Sans Unicode"/>
                <a:cs typeface="Lucida Sans Unicode"/>
              </a:rPr>
              <a:t>n</a:t>
            </a:r>
            <a:endParaRPr sz="443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36" name="object 75"/>
          <p:cNvSpPr/>
          <p:nvPr/>
        </p:nvSpPr>
        <p:spPr>
          <a:xfrm>
            <a:off x="5362008" y="4658110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0"/>
                </a:moveTo>
                <a:lnTo>
                  <a:pt x="332762" y="8319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7" name="object 76"/>
          <p:cNvSpPr txBox="1"/>
          <p:nvPr/>
        </p:nvSpPr>
        <p:spPr>
          <a:xfrm>
            <a:off x="4907296" y="4543722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defTabSz="623438" fontAlgn="auto">
              <a:spcBef>
                <a:spcPts val="24"/>
              </a:spcBef>
              <a:spcAft>
                <a:spcPts val="0"/>
              </a:spcAft>
              <a:defRPr/>
            </a:pPr>
            <a:endParaRPr sz="54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344" defTabSz="623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43" i="1" spc="10" dirty="0">
                <a:solidFill>
                  <a:prstClr val="black"/>
                </a:solidFill>
                <a:latin typeface="Arial"/>
                <a:cs typeface="Arial"/>
              </a:rPr>
              <a:t>CTRL 1: Loop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77"/>
          <p:cNvSpPr/>
          <p:nvPr/>
        </p:nvSpPr>
        <p:spPr>
          <a:xfrm>
            <a:off x="5362008" y="4743191"/>
            <a:ext cx="227301" cy="161059"/>
          </a:xfrm>
          <a:custGeom>
            <a:avLst/>
            <a:gdLst/>
            <a:ahLst/>
            <a:cxnLst/>
            <a:rect l="l" t="t" r="r" b="b"/>
            <a:pathLst>
              <a:path w="333375" h="236219">
                <a:moveTo>
                  <a:pt x="0" y="235706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9" name="object 78"/>
          <p:cNvSpPr/>
          <p:nvPr/>
        </p:nvSpPr>
        <p:spPr>
          <a:xfrm>
            <a:off x="5362008" y="5017342"/>
            <a:ext cx="227301" cy="274493"/>
          </a:xfrm>
          <a:custGeom>
            <a:avLst/>
            <a:gdLst/>
            <a:ahLst/>
            <a:cxnLst/>
            <a:rect l="l" t="t" r="r" b="b"/>
            <a:pathLst>
              <a:path w="333375" h="402589">
                <a:moveTo>
                  <a:pt x="0" y="0"/>
                </a:moveTo>
                <a:lnTo>
                  <a:pt x="332762" y="40208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object 79"/>
          <p:cNvSpPr/>
          <p:nvPr/>
        </p:nvSpPr>
        <p:spPr>
          <a:xfrm>
            <a:off x="5362008" y="4903900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8319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1" name="object 80"/>
          <p:cNvSpPr txBox="1"/>
          <p:nvPr/>
        </p:nvSpPr>
        <p:spPr>
          <a:xfrm>
            <a:off x="4907296" y="4846233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defTabSz="623438" fontAlgn="auto">
              <a:spcBef>
                <a:spcPts val="24"/>
              </a:spcBef>
              <a:spcAft>
                <a:spcPts val="0"/>
              </a:spcAft>
              <a:defRPr/>
            </a:pPr>
            <a:endParaRPr sz="54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1045"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2" name="object 81"/>
          <p:cNvSpPr/>
          <p:nvPr/>
        </p:nvSpPr>
        <p:spPr>
          <a:xfrm>
            <a:off x="5362008" y="4932260"/>
            <a:ext cx="227301" cy="501361"/>
          </a:xfrm>
          <a:custGeom>
            <a:avLst/>
            <a:gdLst/>
            <a:ahLst/>
            <a:cxnLst/>
            <a:rect l="l" t="t" r="r" b="b"/>
            <a:pathLst>
              <a:path w="333375" h="735329">
                <a:moveTo>
                  <a:pt x="0" y="73485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3" name="object 82"/>
          <p:cNvSpPr/>
          <p:nvPr/>
        </p:nvSpPr>
        <p:spPr>
          <a:xfrm>
            <a:off x="5362008" y="5319852"/>
            <a:ext cx="227301" cy="170584"/>
          </a:xfrm>
          <a:custGeom>
            <a:avLst/>
            <a:gdLst/>
            <a:ahLst/>
            <a:cxnLst/>
            <a:rect l="l" t="t" r="r" b="b"/>
            <a:pathLst>
              <a:path w="333375" h="250189">
                <a:moveTo>
                  <a:pt x="0" y="249571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4" name="object 83"/>
          <p:cNvSpPr txBox="1"/>
          <p:nvPr/>
        </p:nvSpPr>
        <p:spPr>
          <a:xfrm>
            <a:off x="4907296" y="5375628"/>
            <a:ext cx="454169" cy="150707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897" rIns="0" bIns="0" rtlCol="0">
            <a:spAutoFit/>
          </a:bodyPr>
          <a:lstStyle/>
          <a:p>
            <a:pPr defTabSz="623438" fontAlgn="auto">
              <a:spcBef>
                <a:spcPts val="31"/>
              </a:spcBef>
              <a:spcAft>
                <a:spcPts val="0"/>
              </a:spcAft>
              <a:defRPr/>
            </a:pPr>
            <a:endParaRPr sz="511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6979"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5" name="object 84"/>
          <p:cNvSpPr/>
          <p:nvPr/>
        </p:nvSpPr>
        <p:spPr>
          <a:xfrm>
            <a:off x="5130397" y="522059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4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bject 85"/>
          <p:cNvSpPr/>
          <p:nvPr/>
        </p:nvSpPr>
        <p:spPr>
          <a:xfrm>
            <a:off x="5130397" y="522059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" name="object 86"/>
          <p:cNvSpPr/>
          <p:nvPr/>
        </p:nvSpPr>
        <p:spPr>
          <a:xfrm>
            <a:off x="5130397" y="5291492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8" name="object 87"/>
          <p:cNvSpPr/>
          <p:nvPr/>
        </p:nvSpPr>
        <p:spPr>
          <a:xfrm>
            <a:off x="5130397" y="5291492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9" name="object 88"/>
          <p:cNvSpPr/>
          <p:nvPr/>
        </p:nvSpPr>
        <p:spPr>
          <a:xfrm>
            <a:off x="5130397" y="514969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0" name="object 89"/>
          <p:cNvSpPr/>
          <p:nvPr/>
        </p:nvSpPr>
        <p:spPr>
          <a:xfrm>
            <a:off x="5130397" y="514969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1" name="object 90"/>
          <p:cNvSpPr txBox="1"/>
          <p:nvPr/>
        </p:nvSpPr>
        <p:spPr>
          <a:xfrm>
            <a:off x="5587944" y="465716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93516" defTabSz="623438" fontAlgn="auto">
              <a:spcBef>
                <a:spcPts val="173"/>
              </a:spcBef>
              <a:spcAft>
                <a:spcPts val="0"/>
              </a:spcAft>
              <a:defRPr/>
            </a:pPr>
            <a:r>
              <a:rPr lang="fr-FR" sz="443" dirty="0" err="1">
                <a:solidFill>
                  <a:prstClr val="black"/>
                </a:solidFill>
                <a:latin typeface="Arial"/>
                <a:cs typeface="Arial"/>
              </a:rPr>
              <a:t>Sequantial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2" name="object 91"/>
          <p:cNvSpPr txBox="1"/>
          <p:nvPr/>
        </p:nvSpPr>
        <p:spPr>
          <a:xfrm>
            <a:off x="5587945" y="484623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06071" defTabSz="623438" fontAlgn="auto">
              <a:spcBef>
                <a:spcPts val="173"/>
              </a:spcBef>
              <a:spcAft>
                <a:spcPts val="0"/>
              </a:spcAft>
              <a:defRPr/>
            </a:pPr>
            <a:r>
              <a:rPr lang="fr-FR" sz="443" i="1" dirty="0" err="1">
                <a:solidFill>
                  <a:prstClr val="black"/>
                </a:solidFill>
                <a:latin typeface="Arial"/>
                <a:cs typeface="Arial"/>
              </a:rPr>
              <a:t>Parallel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3" name="object 92"/>
          <p:cNvSpPr txBox="1"/>
          <p:nvPr/>
        </p:nvSpPr>
        <p:spPr>
          <a:xfrm>
            <a:off x="5587945" y="5262186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18626" defTabSz="623438" fontAlgn="auto">
              <a:spcBef>
                <a:spcPts val="173"/>
              </a:spcBef>
              <a:spcAft>
                <a:spcPts val="0"/>
              </a:spcAft>
              <a:defRPr/>
            </a:pPr>
            <a:r>
              <a:rPr lang="fr-FR" sz="443" i="1" spc="-1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443" i="1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443" i="1" spc="10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6" name="object 100"/>
          <p:cNvSpPr/>
          <p:nvPr/>
        </p:nvSpPr>
        <p:spPr>
          <a:xfrm>
            <a:off x="5773233" y="510809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7" name="object 101"/>
          <p:cNvSpPr/>
          <p:nvPr/>
        </p:nvSpPr>
        <p:spPr>
          <a:xfrm>
            <a:off x="5773233" y="510809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8" name="object 102"/>
          <p:cNvSpPr/>
          <p:nvPr/>
        </p:nvSpPr>
        <p:spPr>
          <a:xfrm>
            <a:off x="5773233" y="514969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9" name="object 103"/>
          <p:cNvSpPr/>
          <p:nvPr/>
        </p:nvSpPr>
        <p:spPr>
          <a:xfrm>
            <a:off x="5773233" y="514969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0" name="object 104"/>
          <p:cNvSpPr/>
          <p:nvPr/>
        </p:nvSpPr>
        <p:spPr>
          <a:xfrm>
            <a:off x="5773233" y="506460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4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1" name="object 105"/>
          <p:cNvSpPr/>
          <p:nvPr/>
        </p:nvSpPr>
        <p:spPr>
          <a:xfrm>
            <a:off x="5773233" y="506460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2" name="object 106"/>
          <p:cNvSpPr/>
          <p:nvPr/>
        </p:nvSpPr>
        <p:spPr>
          <a:xfrm>
            <a:off x="7128862" y="520546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3" name="object 107"/>
          <p:cNvSpPr/>
          <p:nvPr/>
        </p:nvSpPr>
        <p:spPr>
          <a:xfrm>
            <a:off x="7128862" y="520546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4" name="object 108"/>
          <p:cNvSpPr/>
          <p:nvPr/>
        </p:nvSpPr>
        <p:spPr>
          <a:xfrm>
            <a:off x="7128862" y="5276366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5" name="object 109"/>
          <p:cNvSpPr/>
          <p:nvPr/>
        </p:nvSpPr>
        <p:spPr>
          <a:xfrm>
            <a:off x="7128862" y="5276366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1186" y="1380"/>
                </a:lnTo>
                <a:lnTo>
                  <a:pt x="11835" y="2029"/>
                </a:lnTo>
                <a:lnTo>
                  <a:pt x="12484" y="2678"/>
                </a:lnTo>
                <a:lnTo>
                  <a:pt x="12986" y="3430"/>
                </a:lnTo>
                <a:lnTo>
                  <a:pt x="13338" y="4278"/>
                </a:lnTo>
                <a:lnTo>
                  <a:pt x="13690" y="5127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6" name="object 110"/>
          <p:cNvSpPr/>
          <p:nvPr/>
        </p:nvSpPr>
        <p:spPr>
          <a:xfrm>
            <a:off x="7128862" y="513456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7" name="object 111"/>
          <p:cNvSpPr/>
          <p:nvPr/>
        </p:nvSpPr>
        <p:spPr>
          <a:xfrm>
            <a:off x="7128862" y="513456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41537" y="4020367"/>
            <a:ext cx="4955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600" dirty="0">
                <a:solidFill>
                  <a:prstClr val="black"/>
                </a:solidFill>
              </a:rPr>
              <a:t>separate</a:t>
            </a:r>
          </a:p>
        </p:txBody>
      </p:sp>
      <p:sp>
        <p:nvSpPr>
          <p:cNvPr id="68" name="Rectangle à coins arrondis 67"/>
          <p:cNvSpPr/>
          <p:nvPr/>
        </p:nvSpPr>
        <p:spPr>
          <a:xfrm>
            <a:off x="7608168" y="4847585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fr-FR" sz="9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</a:t>
            </a:r>
            <a:r>
              <a:rPr lang="fr-FR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defRPr/>
            </a:pPr>
            <a:r>
              <a:rPr lang="fr-FR" sz="9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Parallélogramme 70"/>
          <p:cNvSpPr/>
          <p:nvPr/>
        </p:nvSpPr>
        <p:spPr>
          <a:xfrm>
            <a:off x="5852254" y="3321024"/>
            <a:ext cx="972000" cy="324000"/>
          </a:xfrm>
          <a:prstGeom prst="parallelogram">
            <a:avLst>
              <a:gd name="adj" fmla="val 5168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fr-FR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fr-FR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</a:p>
        </p:txBody>
      </p:sp>
      <p:sp>
        <p:nvSpPr>
          <p:cNvPr id="82" name="Rectangle 81"/>
          <p:cNvSpPr/>
          <p:nvPr/>
        </p:nvSpPr>
        <p:spPr>
          <a:xfrm>
            <a:off x="6927737" y="3965202"/>
            <a:ext cx="599006" cy="123111"/>
          </a:xfrm>
          <a:prstGeom prst="rect">
            <a:avLst/>
          </a:prstGeom>
          <a:noFill/>
        </p:spPr>
        <p:txBody>
          <a:bodyPr wrap="none" lIns="36000" tIns="0" rIns="0" bIns="0">
            <a:spAutoFit/>
          </a:bodyPr>
          <a:lstStyle/>
          <a:p>
            <a:pPr>
              <a:defRPr/>
            </a:pPr>
            <a:r>
              <a:rPr lang="fr-FR" sz="800" i="1" dirty="0">
                <a:solidFill>
                  <a:prstClr val="black"/>
                </a:solidFill>
              </a:rPr>
              <a:t>an </a:t>
            </a:r>
            <a:r>
              <a:rPr lang="fr-FR" sz="800" i="1" dirty="0" err="1">
                <a:solidFill>
                  <a:prstClr val="black"/>
                </a:solidFill>
              </a:rPr>
              <a:t>elements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558756" y="3991000"/>
            <a:ext cx="1585164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pPr>
              <a:defRPr/>
            </a:pPr>
            <a:r>
              <a:rPr lang="fr-FR" sz="800" i="1" dirty="0">
                <a:solidFill>
                  <a:prstClr val="black"/>
                </a:solidFill>
              </a:rPr>
              <a:t>A primitive </a:t>
            </a:r>
            <a:r>
              <a:rPr lang="en-US" sz="800" i="1" dirty="0">
                <a:solidFill>
                  <a:prstClr val="black"/>
                </a:solidFill>
              </a:rPr>
              <a:t>Combinators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4871865" y="4909283"/>
            <a:ext cx="451993" cy="123111"/>
          </a:xfrm>
          <a:prstGeom prst="rect">
            <a:avLst/>
          </a:prstGeom>
          <a:noFill/>
        </p:spPr>
        <p:txBody>
          <a:bodyPr wrap="square" tIns="0" rIns="0" rtlCol="0">
            <a:spAutoFit/>
          </a:bodyPr>
          <a:lstStyle/>
          <a:p>
            <a:pPr>
              <a:defRPr/>
            </a:pPr>
            <a:r>
              <a:rPr lang="fr-FR" sz="500" dirty="0">
                <a:solidFill>
                  <a:prstClr val="black"/>
                </a:solidFill>
              </a:rPr>
              <a:t>CTRL2: time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4820841" y="5369956"/>
            <a:ext cx="6541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500" dirty="0" err="1">
                <a:solidFill>
                  <a:prstClr val="black"/>
                </a:solidFill>
              </a:rPr>
              <a:t>Combinators</a:t>
            </a:r>
            <a:r>
              <a:rPr lang="fr-FR" sz="500" dirty="0">
                <a:solidFill>
                  <a:prstClr val="black"/>
                </a:solidFill>
              </a:rPr>
              <a:t> </a:t>
            </a:r>
            <a:r>
              <a:rPr lang="fr-FR" sz="300" dirty="0">
                <a:solidFill>
                  <a:prstClr val="black"/>
                </a:solidFill>
              </a:rPr>
              <a:t>m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91" name="Rectangle à coins arrondis 90"/>
          <p:cNvSpPr/>
          <p:nvPr/>
        </p:nvSpPr>
        <p:spPr>
          <a:xfrm>
            <a:off x="6011791" y="6057344"/>
            <a:ext cx="840615" cy="46800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Complex Animations</a:t>
            </a:r>
            <a:endParaRPr lang="en-US" sz="900" b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97" name="Connecteur en angle 96"/>
          <p:cNvCxnSpPr/>
          <p:nvPr/>
        </p:nvCxnSpPr>
        <p:spPr>
          <a:xfrm flipV="1">
            <a:off x="6850185" y="5322798"/>
            <a:ext cx="1260000" cy="1116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en angle 98"/>
          <p:cNvCxnSpPr/>
          <p:nvPr/>
        </p:nvCxnSpPr>
        <p:spPr>
          <a:xfrm rot="5400000">
            <a:off x="6852080" y="5293840"/>
            <a:ext cx="1008000" cy="108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en angle 99"/>
          <p:cNvCxnSpPr/>
          <p:nvPr/>
        </p:nvCxnSpPr>
        <p:spPr>
          <a:xfrm rot="10800000">
            <a:off x="4103790" y="5733335"/>
            <a:ext cx="1908000" cy="72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en angle 102"/>
          <p:cNvCxnSpPr/>
          <p:nvPr/>
        </p:nvCxnSpPr>
        <p:spPr>
          <a:xfrm rot="16200000" flipH="1">
            <a:off x="4808595" y="5154399"/>
            <a:ext cx="684000" cy="1769858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bject 124"/>
          <p:cNvSpPr/>
          <p:nvPr/>
        </p:nvSpPr>
        <p:spPr>
          <a:xfrm>
            <a:off x="2063552" y="5301208"/>
            <a:ext cx="10704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123" name="object 125"/>
          <p:cNvSpPr/>
          <p:nvPr/>
        </p:nvSpPr>
        <p:spPr>
          <a:xfrm>
            <a:off x="2063553" y="5301210"/>
            <a:ext cx="1331595" cy="478850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124" name="object 126"/>
          <p:cNvSpPr txBox="1"/>
          <p:nvPr/>
        </p:nvSpPr>
        <p:spPr>
          <a:xfrm>
            <a:off x="2108812" y="5346285"/>
            <a:ext cx="977771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combinators outside</a:t>
            </a:r>
            <a:endParaRPr sz="800" b="1" dirty="0">
              <a:solidFill>
                <a:prstClr val="black"/>
              </a:solidFill>
            </a:endParaRPr>
          </a:p>
        </p:txBody>
      </p:sp>
      <p:sp>
        <p:nvSpPr>
          <p:cNvPr id="128" name="object 124"/>
          <p:cNvSpPr/>
          <p:nvPr/>
        </p:nvSpPr>
        <p:spPr>
          <a:xfrm>
            <a:off x="2063552" y="4077072"/>
            <a:ext cx="936104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129" name="object 125"/>
          <p:cNvSpPr/>
          <p:nvPr/>
        </p:nvSpPr>
        <p:spPr>
          <a:xfrm>
            <a:off x="2063553" y="4077073"/>
            <a:ext cx="1331595" cy="1148537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130" name="object 126"/>
          <p:cNvSpPr txBox="1"/>
          <p:nvPr/>
        </p:nvSpPr>
        <p:spPr>
          <a:xfrm>
            <a:off x="2087594" y="4130179"/>
            <a:ext cx="107775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lang="en-US" sz="800" b="1" dirty="0">
                <a:solidFill>
                  <a:prstClr val="black"/>
                </a:solidFill>
              </a:rPr>
              <a:t>UA </a:t>
            </a:r>
            <a:r>
              <a:rPr lang="en-US" sz="800" b="1" dirty="0">
                <a:solidFill>
                  <a:prstClr val="black"/>
                </a:solidFill>
              </a:rPr>
              <a:t>Eﬀects </a:t>
            </a:r>
            <a:r>
              <a:rPr lang="en-US" sz="700" b="1" dirty="0">
                <a:solidFill>
                  <a:prstClr val="black"/>
                </a:solidFill>
              </a:rPr>
              <a:t>Library </a:t>
            </a:r>
            <a:endParaRPr sz="750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919536" y="1196752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"/>
              </a:rPr>
              <a:t>Design </a:t>
            </a:r>
            <a:r>
              <a:rPr lang="en-US" sz="1800" b="1" dirty="0">
                <a:solidFill>
                  <a:srgbClr val="000000"/>
                </a:solidFill>
                <a:latin typeface="LinLibertineT"/>
              </a:rPr>
              <a:t>the MA </a:t>
            </a:r>
            <a:r>
              <a:rPr lang="en-US" sz="1800" b="1" dirty="0">
                <a:solidFill>
                  <a:srgbClr val="000000"/>
                </a:solidFill>
                <a:latin typeface="LinLibertineT"/>
              </a:rPr>
              <a:t>framework</a:t>
            </a:r>
            <a:r>
              <a:rPr lang="en-US" sz="1800" dirty="0">
                <a:solidFill>
                  <a:srgbClr val="000000"/>
                </a:solidFill>
                <a:latin typeface="LinLibertineT"/>
              </a:rPr>
              <a:t>: 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  <a:r>
              <a:rPr lang="en-US" sz="1600" b="1" dirty="0">
                <a:solidFill>
                  <a:prstClr val="black"/>
                </a:solidFill>
              </a:rPr>
              <a:t>De-/Reconstruction </a:t>
            </a:r>
            <a:r>
              <a:rPr lang="en-US" sz="1600" dirty="0">
                <a:solidFill>
                  <a:prstClr val="black"/>
                </a:solidFill>
              </a:rPr>
              <a:t>of </a:t>
            </a:r>
            <a:r>
              <a:rPr lang="en-US" sz="1600" dirty="0">
                <a:solidFill>
                  <a:prstClr val="black"/>
                </a:solidFill>
              </a:rPr>
              <a:t>MTLs </a:t>
            </a:r>
            <a:r>
              <a:rPr lang="en-US" sz="1600" b="1" dirty="0">
                <a:solidFill>
                  <a:prstClr val="black"/>
                </a:solidFill>
              </a:rPr>
              <a:t>[ </a:t>
            </a:r>
            <a:r>
              <a:rPr lang="en-US" sz="1600" b="1" dirty="0" err="1">
                <a:solidFill>
                  <a:prstClr val="black"/>
                </a:solidFill>
              </a:rPr>
              <a:t>Syriani</a:t>
            </a:r>
            <a:r>
              <a:rPr lang="en-US" sz="1600" b="1" dirty="0">
                <a:solidFill>
                  <a:prstClr val="black"/>
                </a:solidFill>
              </a:rPr>
              <a:t> and </a:t>
            </a:r>
            <a:r>
              <a:rPr lang="en-US" sz="1600" b="1" dirty="0">
                <a:solidFill>
                  <a:prstClr val="black"/>
                </a:solidFill>
              </a:rPr>
              <a:t>al. 14] 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2180397" y="434629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Creation </a:t>
            </a:r>
            <a:r>
              <a:rPr lang="en-US" sz="900" dirty="0">
                <a:solidFill>
                  <a:prstClr val="black"/>
                </a:solidFill>
                <a:latin typeface="Calibri"/>
              </a:rPr>
              <a:t>Eﬀects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180397" y="4552668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Deletion </a:t>
            </a:r>
            <a:r>
              <a:rPr lang="en-US" sz="900" dirty="0">
                <a:solidFill>
                  <a:prstClr val="black"/>
                </a:solidFill>
                <a:latin typeface="Calibri"/>
              </a:rPr>
              <a:t>Eﬀects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2185136" y="4768692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Action </a:t>
            </a:r>
            <a:r>
              <a:rPr lang="en-US" sz="900" dirty="0">
                <a:solidFill>
                  <a:prstClr val="black"/>
                </a:solidFill>
                <a:latin typeface="Calibri"/>
              </a:rPr>
              <a:t>Eﬀects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2185136" y="498471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Path Motion 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2114369" y="5557395"/>
            <a:ext cx="288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delay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449293" y="5559676"/>
            <a:ext cx="504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Repetitors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058433" y="5555718"/>
            <a:ext cx="216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//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63553" y="5853886"/>
            <a:ext cx="1343163" cy="3960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 marL="12700" algn="ctr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Embedding</a:t>
            </a:r>
          </a:p>
          <a:p>
            <a:pPr marL="12700" algn="ctr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 the scheduling inside</a:t>
            </a:r>
          </a:p>
          <a:p>
            <a:pPr marL="12700" algn="ctr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 the UAs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</a:endParaRPr>
          </a:p>
        </p:txBody>
      </p:sp>
      <p:cxnSp>
        <p:nvCxnSpPr>
          <p:cNvPr id="157" name="Connecteur droit avec flèche 156"/>
          <p:cNvCxnSpPr/>
          <p:nvPr/>
        </p:nvCxnSpPr>
        <p:spPr>
          <a:xfrm>
            <a:off x="6307632" y="3664242"/>
            <a:ext cx="0" cy="230221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à coins arrondis 160"/>
          <p:cNvSpPr/>
          <p:nvPr/>
        </p:nvSpPr>
        <p:spPr>
          <a:xfrm>
            <a:off x="3875492" y="5229200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Organized and </a:t>
            </a:r>
            <a:r>
              <a:rPr lang="en-US" sz="900" b="1" dirty="0">
                <a:solidFill>
                  <a:prstClr val="black"/>
                </a:solidFill>
                <a:latin typeface="Calibri"/>
              </a:rPr>
              <a:t>scheduled</a:t>
            </a:r>
            <a:endParaRPr lang="en-US" sz="9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3" name="object 124"/>
          <p:cNvSpPr/>
          <p:nvPr/>
        </p:nvSpPr>
        <p:spPr>
          <a:xfrm>
            <a:off x="8576929" y="4432433"/>
            <a:ext cx="12240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164" name="object 125"/>
          <p:cNvSpPr/>
          <p:nvPr/>
        </p:nvSpPr>
        <p:spPr>
          <a:xfrm>
            <a:off x="8576932" y="4432434"/>
            <a:ext cx="1331595" cy="1124288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165" name="object 126"/>
          <p:cNvSpPr txBox="1"/>
          <p:nvPr/>
        </p:nvSpPr>
        <p:spPr>
          <a:xfrm>
            <a:off x="8600811" y="4486491"/>
            <a:ext cx="123851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lang="en-US" sz="800" b="1" dirty="0">
                <a:solidFill>
                  <a:prstClr val="black"/>
                </a:solidFill>
              </a:rPr>
              <a:t>CS components Library </a:t>
            </a:r>
            <a:endParaRPr sz="800" b="1" dirty="0">
              <a:solidFill>
                <a:prstClr val="black"/>
              </a:solidFill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8738728" y="472048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Table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8738728" y="5008521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 err="1">
                <a:solidFill>
                  <a:prstClr val="black"/>
                </a:solidFill>
                <a:latin typeface="Calibri"/>
              </a:rPr>
              <a:t>TexBox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8738728" y="529652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Geometric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5" name="object 123"/>
          <p:cNvSpPr/>
          <p:nvPr/>
        </p:nvSpPr>
        <p:spPr>
          <a:xfrm>
            <a:off x="4661668" y="4574902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176" name="object 123"/>
          <p:cNvSpPr/>
          <p:nvPr/>
        </p:nvSpPr>
        <p:spPr>
          <a:xfrm>
            <a:off x="4668428" y="5355439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177" name="Rectangle à coins arrondis 176"/>
          <p:cNvSpPr/>
          <p:nvPr/>
        </p:nvSpPr>
        <p:spPr>
          <a:xfrm>
            <a:off x="3875492" y="4437112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Basic animation eﬀects</a:t>
            </a:r>
          </a:p>
        </p:txBody>
      </p:sp>
      <p:cxnSp>
        <p:nvCxnSpPr>
          <p:cNvPr id="181" name="Connecteur en angle 180"/>
          <p:cNvCxnSpPr>
            <a:stCxn id="177" idx="1"/>
          </p:cNvCxnSpPr>
          <p:nvPr/>
        </p:nvCxnSpPr>
        <p:spPr>
          <a:xfrm rot="10800000">
            <a:off x="3395149" y="4420403"/>
            <a:ext cx="480345" cy="250711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en angle 181"/>
          <p:cNvCxnSpPr/>
          <p:nvPr/>
        </p:nvCxnSpPr>
        <p:spPr>
          <a:xfrm rot="10800000" flipV="1">
            <a:off x="3405245" y="5373216"/>
            <a:ext cx="470249" cy="0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en angle 184"/>
          <p:cNvCxnSpPr>
            <a:stCxn id="161" idx="1"/>
            <a:endCxn id="151" idx="3"/>
          </p:cNvCxnSpPr>
          <p:nvPr/>
        </p:nvCxnSpPr>
        <p:spPr>
          <a:xfrm rot="10800000" flipV="1">
            <a:off x="3423375" y="5463200"/>
            <a:ext cx="452119" cy="588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Connecteur en angle 187"/>
          <p:cNvCxnSpPr>
            <a:stCxn id="68" idx="3"/>
          </p:cNvCxnSpPr>
          <p:nvPr/>
        </p:nvCxnSpPr>
        <p:spPr>
          <a:xfrm>
            <a:off x="8388517" y="5081585"/>
            <a:ext cx="212295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Connecteur droit avec flèche 190"/>
          <p:cNvCxnSpPr/>
          <p:nvPr/>
        </p:nvCxnSpPr>
        <p:spPr>
          <a:xfrm>
            <a:off x="4247469" y="4910453"/>
            <a:ext cx="0" cy="302400"/>
          </a:xfrm>
          <a:prstGeom prst="straightConnector1">
            <a:avLst/>
          </a:prstGeom>
          <a:ln w="9525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4817638" y="4309997"/>
            <a:ext cx="1225083" cy="1369326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algn="ctr">
              <a:defRPr/>
            </a:pPr>
            <a:r>
              <a:rPr lang="en-US" sz="900" b="1">
                <a:solidFill>
                  <a:prstClr val="black"/>
                </a:solidFill>
              </a:rPr>
              <a:t>WorkSpace</a:t>
            </a:r>
            <a:r>
              <a:rPr lang="en-US" sz="900" b="1" dirty="0">
                <a:solidFill>
                  <a:prstClr val="black"/>
                </a:solidFill>
              </a:rPr>
              <a:t>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6736537" y="4320458"/>
            <a:ext cx="699811" cy="135329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algn="ctr">
              <a:defRPr/>
            </a:pPr>
            <a:r>
              <a:rPr lang="en-US" sz="900" b="1">
                <a:solidFill>
                  <a:prstClr val="black"/>
                </a:solidFill>
              </a:rPr>
              <a:t>WorkSpace</a:t>
            </a:r>
            <a:r>
              <a:rPr lang="en-US" sz="900" b="1" dirty="0">
                <a:solidFill>
                  <a:prstClr val="black"/>
                </a:solidFill>
              </a:rPr>
              <a:t>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98" name="object 123"/>
          <p:cNvSpPr/>
          <p:nvPr/>
        </p:nvSpPr>
        <p:spPr>
          <a:xfrm rot="10800000">
            <a:off x="7441798" y="4983214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50584" y="1242477"/>
            <a:ext cx="8280920" cy="19655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Rectangle à coins arrondis 124"/>
          <p:cNvSpPr/>
          <p:nvPr/>
        </p:nvSpPr>
        <p:spPr>
          <a:xfrm>
            <a:off x="5041916" y="2410831"/>
            <a:ext cx="1626479" cy="5062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Ellipse 125"/>
          <p:cNvSpPr/>
          <p:nvPr/>
        </p:nvSpPr>
        <p:spPr>
          <a:xfrm>
            <a:off x="7107791" y="1607750"/>
            <a:ext cx="1486667" cy="128382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Rectangle à coins arrondis 126"/>
          <p:cNvSpPr/>
          <p:nvPr/>
        </p:nvSpPr>
        <p:spPr>
          <a:xfrm>
            <a:off x="7065068" y="2573056"/>
            <a:ext cx="1626479" cy="5062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Triangle isocèle 130"/>
          <p:cNvSpPr/>
          <p:nvPr/>
        </p:nvSpPr>
        <p:spPr>
          <a:xfrm rot="13019248">
            <a:off x="8382080" y="2486236"/>
            <a:ext cx="144000" cy="216000"/>
          </a:xfrm>
          <a:prstGeom prst="triangl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Triangle isocèle 131"/>
          <p:cNvSpPr/>
          <p:nvPr/>
        </p:nvSpPr>
        <p:spPr>
          <a:xfrm rot="8405649">
            <a:off x="7165432" y="2472868"/>
            <a:ext cx="144000" cy="216000"/>
          </a:xfrm>
          <a:prstGeom prst="triangl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338254" y="3013649"/>
            <a:ext cx="27293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00" dirty="0">
                <a:solidFill>
                  <a:prstClr val="black"/>
                </a:solidFill>
              </a:rPr>
              <a:t> </a:t>
            </a:r>
            <a:r>
              <a:rPr lang="en-US" sz="800" dirty="0">
                <a:solidFill>
                  <a:prstClr val="black"/>
                </a:solidFill>
              </a:rPr>
              <a:t>Possible Design Primitive  Combinations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 rot="16200000">
            <a:off x="6434253" y="1978297"/>
            <a:ext cx="115236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prstClr val="black"/>
                </a:solidFill>
              </a:rPr>
              <a:t>Reconstruction</a:t>
            </a:r>
            <a:endParaRPr lang="en-US" sz="900" dirty="0">
              <a:solidFill>
                <a:prstClr val="black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 rot="5400000">
            <a:off x="8223805" y="2151177"/>
            <a:ext cx="9861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prstClr val="black"/>
                </a:solidFill>
              </a:rPr>
              <a:t>Deconstruction </a:t>
            </a:r>
          </a:p>
        </p:txBody>
      </p:sp>
      <p:sp>
        <p:nvSpPr>
          <p:cNvPr id="141" name="Ellipse 140"/>
          <p:cNvSpPr/>
          <p:nvPr/>
        </p:nvSpPr>
        <p:spPr>
          <a:xfrm>
            <a:off x="7328378" y="1535741"/>
            <a:ext cx="1013500" cy="3454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defRPr/>
            </a:pPr>
            <a:endParaRPr lang="en-US" sz="10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1000" dirty="0">
                <a:solidFill>
                  <a:prstClr val="black"/>
                </a:solidFill>
                <a:latin typeface="Calibri"/>
              </a:rPr>
              <a:t>Complex 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1000" dirty="0">
                <a:solidFill>
                  <a:prstClr val="black"/>
                </a:solidFill>
                <a:latin typeface="Calibri"/>
              </a:rPr>
              <a:t>Animations</a:t>
            </a:r>
          </a:p>
          <a:p>
            <a:pPr algn="ctr">
              <a:defRPr/>
            </a:pP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5" name="Connecteur droit avec flèche 144"/>
          <p:cNvCxnSpPr/>
          <p:nvPr/>
        </p:nvCxnSpPr>
        <p:spPr>
          <a:xfrm flipV="1">
            <a:off x="7574866" y="2021822"/>
            <a:ext cx="0" cy="4680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 flipV="1">
            <a:off x="7855046" y="1953005"/>
            <a:ext cx="0" cy="4680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 flipV="1">
            <a:off x="8094005" y="2015662"/>
            <a:ext cx="0" cy="4680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Ellipse 147"/>
          <p:cNvSpPr/>
          <p:nvPr/>
        </p:nvSpPr>
        <p:spPr>
          <a:xfrm>
            <a:off x="7406109" y="2513575"/>
            <a:ext cx="203959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Ellipse 148"/>
          <p:cNvSpPr/>
          <p:nvPr/>
        </p:nvSpPr>
        <p:spPr>
          <a:xfrm>
            <a:off x="7769663" y="2520184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50" name="Connecteur droit 149"/>
          <p:cNvCxnSpPr/>
          <p:nvPr/>
        </p:nvCxnSpPr>
        <p:spPr>
          <a:xfrm>
            <a:off x="7618287" y="2593684"/>
            <a:ext cx="143268" cy="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/>
          <p:cNvCxnSpPr/>
          <p:nvPr/>
        </p:nvCxnSpPr>
        <p:spPr>
          <a:xfrm>
            <a:off x="7977154" y="2610361"/>
            <a:ext cx="143268" cy="55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152"/>
          <p:cNvCxnSpPr>
            <a:endCxn id="149" idx="3"/>
          </p:cNvCxnSpPr>
          <p:nvPr/>
        </p:nvCxnSpPr>
        <p:spPr>
          <a:xfrm flipV="1">
            <a:off x="7570113" y="2643096"/>
            <a:ext cx="231182" cy="10100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 flipV="1">
            <a:off x="7683366" y="2946527"/>
            <a:ext cx="404108" cy="297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154"/>
          <p:cNvCxnSpPr/>
          <p:nvPr/>
        </p:nvCxnSpPr>
        <p:spPr>
          <a:xfrm flipH="1">
            <a:off x="7985664" y="2664184"/>
            <a:ext cx="216685" cy="12277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/>
          <p:cNvCxnSpPr>
            <a:stCxn id="149" idx="5"/>
          </p:cNvCxnSpPr>
          <p:nvPr/>
        </p:nvCxnSpPr>
        <p:spPr>
          <a:xfrm>
            <a:off x="7954032" y="2643097"/>
            <a:ext cx="154181" cy="1764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/>
          <p:cNvCxnSpPr>
            <a:stCxn id="171" idx="7"/>
          </p:cNvCxnSpPr>
          <p:nvPr/>
        </p:nvCxnSpPr>
        <p:spPr>
          <a:xfrm flipV="1">
            <a:off x="7651235" y="2837874"/>
            <a:ext cx="150061" cy="87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/>
          <p:cNvCxnSpPr/>
          <p:nvPr/>
        </p:nvCxnSpPr>
        <p:spPr>
          <a:xfrm flipH="1" flipV="1">
            <a:off x="7519510" y="2813911"/>
            <a:ext cx="31632" cy="844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Ellipse 159"/>
          <p:cNvSpPr/>
          <p:nvPr/>
        </p:nvSpPr>
        <p:spPr>
          <a:xfrm>
            <a:off x="8094348" y="2520184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2" name="Ellipse 161"/>
          <p:cNvSpPr/>
          <p:nvPr/>
        </p:nvSpPr>
        <p:spPr>
          <a:xfrm>
            <a:off x="8055842" y="2823614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9" name="Ellipse 168"/>
          <p:cNvSpPr/>
          <p:nvPr/>
        </p:nvSpPr>
        <p:spPr>
          <a:xfrm>
            <a:off x="7769663" y="2714962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Ellipse 169"/>
          <p:cNvSpPr/>
          <p:nvPr/>
        </p:nvSpPr>
        <p:spPr>
          <a:xfrm>
            <a:off x="7358866" y="2696873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1" name="Ellipse 170"/>
          <p:cNvSpPr/>
          <p:nvPr/>
        </p:nvSpPr>
        <p:spPr>
          <a:xfrm>
            <a:off x="7466866" y="2904250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26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6994" y="376197"/>
            <a:ext cx="9111006" cy="790787"/>
          </a:xfrm>
        </p:spPr>
        <p:txBody>
          <a:bodyPr/>
          <a:lstStyle/>
          <a:p>
            <a:r>
              <a:rPr lang="en-US" sz="3600" dirty="0"/>
              <a:t>Challenge </a:t>
            </a:r>
            <a:r>
              <a:rPr lang="en-US" sz="3600" dirty="0"/>
              <a:t>3 </a:t>
            </a:r>
            <a:r>
              <a:rPr lang="en-US" sz="3600" dirty="0"/>
              <a:t>: </a:t>
            </a:r>
            <a:r>
              <a:rPr lang="en-US" sz="3600" dirty="0" err="1"/>
              <a:t>Parameterisation</a:t>
            </a:r>
            <a:r>
              <a:rPr lang="en-US" sz="3600" dirty="0"/>
              <a:t> of Animation 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endParaRPr lang="en-GB" sz="28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>
                <a:solidFill>
                  <a:prstClr val="white"/>
                </a:solidFill>
                <a:latin typeface="Calibri"/>
              </a:rPr>
              <a:pPr>
                <a:defRPr/>
              </a:pPr>
              <a:t>19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858496"/>
            <a:ext cx="3949379" cy="2349912"/>
          </a:xfrm>
          <a:prstGeom prst="rect">
            <a:avLst/>
          </a:prstGeom>
        </p:spPr>
      </p:pic>
      <p:sp>
        <p:nvSpPr>
          <p:cNvPr id="6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1598516" y="1651442"/>
            <a:ext cx="550559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000000"/>
                </a:solidFill>
                <a:latin typeface="LinLibertineTB"/>
              </a:rPr>
              <a:t>Parameterisation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of 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/>
              <a:t>Browsing</a:t>
            </a:r>
            <a:r>
              <a:rPr lang="en-US" sz="1400" dirty="0"/>
              <a:t>, customize/</a:t>
            </a:r>
            <a:r>
              <a:rPr lang="en-US" sz="1400" i="1" dirty="0"/>
              <a:t>extend</a:t>
            </a:r>
            <a:r>
              <a:rPr lang="en-US" sz="1400" dirty="0"/>
              <a:t>/</a:t>
            </a:r>
            <a:r>
              <a:rPr lang="en-US" sz="1400" i="1" dirty="0"/>
              <a:t>modify</a:t>
            </a:r>
            <a:r>
              <a:rPr lang="en-US" sz="1400" dirty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</a:t>
            </a: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Element </a:t>
            </a: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Block</a:t>
            </a:r>
            <a:endParaRPr lang="fr-FR" sz="18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Mechanism required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prstClr val="black"/>
                </a:solidFill>
              </a:rPr>
              <a:t>Using Model’s Elements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prstClr val="black"/>
                </a:solidFill>
              </a:rPr>
              <a:t>Using the Graphical Elements </a:t>
            </a:r>
            <a:endParaRPr lang="fr-FR" sz="1400" b="1" dirty="0">
              <a:solidFill>
                <a:prstClr val="black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Two basic animation units 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LinLibertineT"/>
              </a:rPr>
              <a:t>APP: </a:t>
            </a:r>
            <a:r>
              <a:rPr lang="en-US" sz="1400" dirty="0"/>
              <a:t>making an element appear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LinLibertineT"/>
              </a:rPr>
              <a:t>DAPP: </a:t>
            </a:r>
            <a:r>
              <a:rPr lang="en-US" sz="1400" dirty="0"/>
              <a:t>making an element disappear</a:t>
            </a:r>
            <a:endParaRPr lang="en-US" sz="1400" b="1" dirty="0">
              <a:latin typeface="LinLibertineT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Complex Unit </a:t>
            </a:r>
            <a:r>
              <a:rPr lang="en-US" sz="1400" b="1" dirty="0"/>
              <a:t>BLINK</a:t>
            </a:r>
            <a:r>
              <a:rPr lang="en-US" sz="1400" dirty="0"/>
              <a:t> = </a:t>
            </a:r>
            <a:r>
              <a:rPr lang="en-US" sz="1400" b="1" dirty="0">
                <a:latin typeface="LinLibertineT"/>
              </a:rPr>
              <a:t>APP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⨁</a:t>
            </a:r>
            <a:r>
              <a:rPr lang="en-US" sz="1400" dirty="0"/>
              <a:t> </a:t>
            </a:r>
            <a:r>
              <a:rPr lang="en-US" sz="1400" b="1" dirty="0">
                <a:latin typeface="LinLibertineT"/>
              </a:rPr>
              <a:t>DAPP</a:t>
            </a:r>
          </a:p>
          <a:p>
            <a:endParaRPr lang="fr-FR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625056" y="2045752"/>
            <a:ext cx="1368152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  <a:endParaRPr lang="en-US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7626082" y="2296494"/>
            <a:ext cx="1368152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defTabSz="685800"/>
            <a:r>
              <a:rPr lang="fr-FR" sz="1050" spc="10" dirty="0">
                <a:solidFill>
                  <a:prstClr val="black"/>
                </a:solidFill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fr-FR" sz="1050" spc="10" dirty="0" err="1">
                <a:solidFill>
                  <a:prstClr val="black"/>
                </a:solidFill>
                <a:latin typeface="Courier New"/>
                <a:ea typeface="ＭＳ Ｐゴシック" charset="0"/>
                <a:cs typeface="Courier New"/>
              </a:rPr>
              <a:t>parameter</a:t>
            </a:r>
            <a:r>
              <a:rPr lang="fr-FR" sz="1050" b="1" spc="10" dirty="0">
                <a:solidFill>
                  <a:prstClr val="black"/>
                </a:solidFill>
                <a:latin typeface="Courier New"/>
                <a:ea typeface="ＭＳ Ｐゴシック" charset="0"/>
                <a:cs typeface="Courier New"/>
              </a:rPr>
              <a:t>=</a:t>
            </a:r>
            <a:r>
              <a:rPr lang="fr-FR" sz="1050" spc="10" dirty="0">
                <a:solidFill>
                  <a:prstClr val="black"/>
                </a:solidFill>
                <a:latin typeface="Courier New"/>
                <a:ea typeface="ＭＳ Ｐゴシック" charset="0"/>
                <a:cs typeface="Courier New"/>
              </a:rPr>
              <a:t>values</a:t>
            </a:r>
            <a:endParaRPr lang="en-US" sz="1050" spc="10" dirty="0">
              <a:solidFill>
                <a:prstClr val="black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cxnSp>
        <p:nvCxnSpPr>
          <p:cNvPr id="152" name="Connecteur droit avec flèche 151"/>
          <p:cNvCxnSpPr/>
          <p:nvPr/>
        </p:nvCxnSpPr>
        <p:spPr>
          <a:xfrm flipV="1">
            <a:off x="7149504" y="2461040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ZoneTexte 152"/>
          <p:cNvSpPr txBox="1"/>
          <p:nvPr/>
        </p:nvSpPr>
        <p:spPr>
          <a:xfrm>
            <a:off x="6135820" y="2655213"/>
            <a:ext cx="369332" cy="92333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dirty="0" err="1"/>
              <a:t>what</a:t>
            </a:r>
            <a:endParaRPr lang="en-US" sz="1200" dirty="0"/>
          </a:p>
        </p:txBody>
      </p:sp>
      <p:sp>
        <p:nvSpPr>
          <p:cNvPr id="154" name="ZoneTexte 153"/>
          <p:cNvSpPr txBox="1"/>
          <p:nvPr/>
        </p:nvSpPr>
        <p:spPr>
          <a:xfrm>
            <a:off x="6861998" y="2830585"/>
            <a:ext cx="353943" cy="5224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100" dirty="0"/>
              <a:t>on</a:t>
            </a:r>
            <a:endParaRPr lang="en-US" sz="1100" dirty="0"/>
          </a:p>
        </p:txBody>
      </p:sp>
      <p:sp>
        <p:nvSpPr>
          <p:cNvPr id="155" name="Rectangle 154"/>
          <p:cNvSpPr/>
          <p:nvPr/>
        </p:nvSpPr>
        <p:spPr>
          <a:xfrm>
            <a:off x="6329937" y="2209860"/>
            <a:ext cx="819012" cy="5392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UA1</a:t>
            </a:r>
            <a:endParaRPr lang="en-US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Connecteur droit avec flèche 155"/>
          <p:cNvCxnSpPr/>
          <p:nvPr/>
        </p:nvCxnSpPr>
        <p:spPr>
          <a:xfrm>
            <a:off x="6744072" y="1988841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 flipH="1">
            <a:off x="6923868" y="1988841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/>
          <p:cNvSpPr txBox="1"/>
          <p:nvPr/>
        </p:nvSpPr>
        <p:spPr>
          <a:xfrm>
            <a:off x="6096000" y="1626821"/>
            <a:ext cx="180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50" dirty="0">
                <a:latin typeface="Arial" panose="020B0604020202020204" pitchFamily="34" charset="0"/>
                <a:cs typeface="Arial" panose="020B0604020202020204" pitchFamily="34" charset="0"/>
              </a:rPr>
              <a:t>Possible </a:t>
            </a:r>
            <a:r>
              <a:rPr lang="fr-BE" sz="1050" dirty="0" err="1">
                <a:latin typeface="Arial" panose="020B0604020202020204" pitchFamily="34" charset="0"/>
                <a:cs typeface="Arial" panose="020B0604020202020204" pitchFamily="34" charset="0"/>
              </a:rPr>
              <a:t>Param</a:t>
            </a:r>
            <a:r>
              <a:rPr lang="fr-BE" sz="1050" dirty="0">
                <a:latin typeface="Arial" panose="020B0604020202020204" pitchFamily="34" charset="0"/>
                <a:cs typeface="Arial" panose="020B0604020202020204" pitchFamily="34" charset="0"/>
              </a:rPr>
              <a:t>. Values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9" name="Connecteur droit 158"/>
          <p:cNvCxnSpPr/>
          <p:nvPr/>
        </p:nvCxnSpPr>
        <p:spPr>
          <a:xfrm flipH="1" flipV="1">
            <a:off x="6222449" y="2749072"/>
            <a:ext cx="417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Arc plein 54"/>
          <p:cNvSpPr/>
          <p:nvPr/>
        </p:nvSpPr>
        <p:spPr>
          <a:xfrm rot="21415055">
            <a:off x="6358332" y="2750063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61" name="Connecteur droit 49"/>
          <p:cNvCxnSpPr/>
          <p:nvPr/>
        </p:nvCxnSpPr>
        <p:spPr>
          <a:xfrm flipV="1">
            <a:off x="6495835" y="2900878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Arc plein 54"/>
          <p:cNvSpPr/>
          <p:nvPr/>
        </p:nvSpPr>
        <p:spPr>
          <a:xfrm rot="21415055">
            <a:off x="6790380" y="2747293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63" name="Connecteur droit 49"/>
          <p:cNvCxnSpPr/>
          <p:nvPr/>
        </p:nvCxnSpPr>
        <p:spPr>
          <a:xfrm flipV="1">
            <a:off x="6927883" y="2898108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6452480" y="1761924"/>
            <a:ext cx="115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cap="small" dirty="0"/>
              <a:t>P1 …Pm</a:t>
            </a:r>
            <a:endParaRPr lang="en-US" sz="1200" dirty="0"/>
          </a:p>
        </p:txBody>
      </p:sp>
      <p:cxnSp>
        <p:nvCxnSpPr>
          <p:cNvPr id="165" name="Connecteur droit avec flèche 164"/>
          <p:cNvCxnSpPr/>
          <p:nvPr/>
        </p:nvCxnSpPr>
        <p:spPr>
          <a:xfrm flipH="1" flipV="1">
            <a:off x="5951984" y="1700809"/>
            <a:ext cx="0" cy="178345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/>
          <p:cNvSpPr/>
          <p:nvPr/>
        </p:nvSpPr>
        <p:spPr>
          <a:xfrm>
            <a:off x="5807968" y="2564904"/>
            <a:ext cx="226800" cy="576000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000" dirty="0" err="1">
                <a:latin typeface="Arial" panose="020B0604020202020204" pitchFamily="34" charset="0"/>
                <a:cs typeface="Arial" panose="020B0604020202020204" pitchFamily="34" charset="0"/>
              </a:rPr>
              <a:t>Attche</a:t>
            </a:r>
            <a:endParaRPr lang="en-US" sz="1000" dirty="0"/>
          </a:p>
        </p:txBody>
      </p:sp>
      <p:sp>
        <p:nvSpPr>
          <p:cNvPr id="167" name="Rectangle 166"/>
          <p:cNvSpPr/>
          <p:nvPr/>
        </p:nvSpPr>
        <p:spPr>
          <a:xfrm>
            <a:off x="5807969" y="2060848"/>
            <a:ext cx="225111" cy="5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000" dirty="0" err="1">
                <a:solidFill>
                  <a:schemeClr val="tx1"/>
                </a:solidFill>
              </a:rPr>
              <a:t>Define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9469315" y="2192313"/>
            <a:ext cx="918000" cy="543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UA2</a:t>
            </a:r>
            <a:endParaRPr lang="en-US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ZoneTexte 168"/>
          <p:cNvSpPr txBox="1"/>
          <p:nvPr/>
        </p:nvSpPr>
        <p:spPr>
          <a:xfrm>
            <a:off x="9330721" y="2643148"/>
            <a:ext cx="369332" cy="92333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dirty="0" err="1"/>
              <a:t>what</a:t>
            </a:r>
            <a:endParaRPr lang="en-US" sz="1200" dirty="0"/>
          </a:p>
        </p:txBody>
      </p:sp>
      <p:sp>
        <p:nvSpPr>
          <p:cNvPr id="170" name="ZoneTexte 169"/>
          <p:cNvSpPr txBox="1"/>
          <p:nvPr/>
        </p:nvSpPr>
        <p:spPr>
          <a:xfrm>
            <a:off x="10079845" y="2814977"/>
            <a:ext cx="369332" cy="5680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dirty="0"/>
              <a:t>on</a:t>
            </a:r>
            <a:endParaRPr lang="en-US" sz="1400" dirty="0"/>
          </a:p>
        </p:txBody>
      </p:sp>
      <p:sp>
        <p:nvSpPr>
          <p:cNvPr id="171" name="Arc plein 54"/>
          <p:cNvSpPr/>
          <p:nvPr/>
        </p:nvSpPr>
        <p:spPr>
          <a:xfrm rot="21415055">
            <a:off x="9526684" y="2729248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2" name="Connecteur droit 49"/>
          <p:cNvCxnSpPr/>
          <p:nvPr/>
        </p:nvCxnSpPr>
        <p:spPr>
          <a:xfrm flipV="1">
            <a:off x="9664187" y="2880063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Arc plein 54"/>
          <p:cNvSpPr/>
          <p:nvPr/>
        </p:nvSpPr>
        <p:spPr>
          <a:xfrm rot="21415055">
            <a:off x="10051867" y="2726478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4" name="Connecteur droit 49"/>
          <p:cNvCxnSpPr/>
          <p:nvPr/>
        </p:nvCxnSpPr>
        <p:spPr>
          <a:xfrm flipV="1">
            <a:off x="10189370" y="2877293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avec flèche 178"/>
          <p:cNvCxnSpPr/>
          <p:nvPr/>
        </p:nvCxnSpPr>
        <p:spPr>
          <a:xfrm flipV="1">
            <a:off x="8994233" y="2461040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avec flèche 180"/>
          <p:cNvCxnSpPr/>
          <p:nvPr/>
        </p:nvCxnSpPr>
        <p:spPr>
          <a:xfrm>
            <a:off x="9768408" y="1973239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/>
          <p:cNvCxnSpPr/>
          <p:nvPr/>
        </p:nvCxnSpPr>
        <p:spPr>
          <a:xfrm flipH="1">
            <a:off x="9984432" y="1973239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ZoneTexte 182"/>
          <p:cNvSpPr txBox="1"/>
          <p:nvPr/>
        </p:nvSpPr>
        <p:spPr>
          <a:xfrm>
            <a:off x="9120336" y="1628800"/>
            <a:ext cx="180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50" dirty="0">
                <a:latin typeface="Arial" panose="020B0604020202020204" pitchFamily="34" charset="0"/>
                <a:cs typeface="Arial" panose="020B0604020202020204" pitchFamily="34" charset="0"/>
              </a:rPr>
              <a:t>Possible </a:t>
            </a:r>
            <a:r>
              <a:rPr lang="fr-BE" sz="1050" dirty="0" err="1">
                <a:latin typeface="Arial" panose="020B0604020202020204" pitchFamily="34" charset="0"/>
                <a:cs typeface="Arial" panose="020B0604020202020204" pitchFamily="34" charset="0"/>
              </a:rPr>
              <a:t>Param</a:t>
            </a:r>
            <a:r>
              <a:rPr lang="fr-BE" sz="1050" dirty="0">
                <a:latin typeface="Arial" panose="020B0604020202020204" pitchFamily="34" charset="0"/>
                <a:cs typeface="Arial" panose="020B0604020202020204" pitchFamily="34" charset="0"/>
              </a:rPr>
              <a:t>. Values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9476816" y="1763903"/>
            <a:ext cx="115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cap="small" dirty="0"/>
              <a:t>P1 …Pm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156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1847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 </a:t>
            </a: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ngredients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upport to Build Animators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9251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000" dirty="0"/>
              <a:t>Challenge 3 : Linking AUs and TUs</a:t>
            </a:r>
            <a:endParaRPr lang="en-GB" sz="32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>
                <a:solidFill>
                  <a:prstClr val="white"/>
                </a:solidFill>
                <a:latin typeface="Calibri"/>
              </a:rPr>
              <a:pPr>
                <a:defRPr/>
              </a:pPr>
              <a:t>20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547" y="1848411"/>
            <a:ext cx="3982372" cy="563094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552834" y="1982626"/>
            <a:ext cx="727947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fr-BE" sz="1800" b="1" dirty="0">
                <a:solidFill>
                  <a:prstClr val="black"/>
                </a:solidFill>
              </a:rPr>
              <a:t>How </a:t>
            </a:r>
            <a:r>
              <a:rPr lang="en-US" sz="1800" b="1" dirty="0">
                <a:solidFill>
                  <a:prstClr val="black"/>
                </a:solidFill>
              </a:rPr>
              <a:t>are </a:t>
            </a:r>
            <a:r>
              <a:rPr lang="en-US" sz="1800" b="1" u="sng" dirty="0">
                <a:solidFill>
                  <a:srgbClr val="C00000"/>
                </a:solidFill>
              </a:rPr>
              <a:t>mapped</a:t>
            </a:r>
            <a:r>
              <a:rPr lang="en-US" sz="1800" b="1" dirty="0">
                <a:solidFill>
                  <a:prstClr val="black"/>
                </a:solidFill>
              </a:rPr>
              <a:t> </a:t>
            </a:r>
            <a:r>
              <a:rPr lang="en-US" sz="1800" b="1" dirty="0">
                <a:solidFill>
                  <a:prstClr val="black"/>
                </a:solidFill>
              </a:rPr>
              <a:t>AUs </a:t>
            </a:r>
            <a:r>
              <a:rPr lang="en-US" sz="1800" b="1" dirty="0">
                <a:solidFill>
                  <a:prstClr val="black"/>
                </a:solidFill>
              </a:rPr>
              <a:t>to specific </a:t>
            </a:r>
            <a:r>
              <a:rPr lang="en-US" sz="1800" b="1" dirty="0">
                <a:solidFill>
                  <a:prstClr val="black"/>
                </a:solidFill>
              </a:rPr>
              <a:t>TUs </a:t>
            </a:r>
            <a:r>
              <a:rPr lang="en-US" sz="1800" b="1" dirty="0">
                <a:solidFill>
                  <a:prstClr val="black"/>
                </a:solidFill>
              </a:rPr>
              <a:t> ?</a:t>
            </a:r>
          </a:p>
          <a:p>
            <a:pPr>
              <a:defRPr/>
            </a:pPr>
            <a:endParaRPr lang="en-US" sz="1800" b="1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fr-BE" sz="1800" b="1" dirty="0">
                <a:solidFill>
                  <a:srgbClr val="C00000"/>
                </a:solidFill>
                <a:latin typeface="LinLibertineT"/>
              </a:rPr>
              <a:t>By Annotation: </a:t>
            </a:r>
            <a:endParaRPr lang="en-US" sz="1800" b="1" dirty="0">
              <a:solidFill>
                <a:srgbClr val="C00000"/>
              </a:solidFill>
              <a:latin typeface="LinLibertineT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srgbClr val="000000"/>
                </a:solidFill>
                <a:latin typeface="LinLibertineT"/>
              </a:rPr>
              <a:t>Annotating TUs, i.e.  </a:t>
            </a:r>
            <a:r>
              <a:rPr lang="en-US" sz="1800" dirty="0">
                <a:solidFill>
                  <a:srgbClr val="0066FF"/>
                </a:solidFill>
              </a:rPr>
              <a:t>@</a:t>
            </a:r>
            <a:r>
              <a:rPr lang="en-US" sz="1800" dirty="0">
                <a:solidFill>
                  <a:srgbClr val="0066FF"/>
                </a:solidFill>
              </a:rPr>
              <a:t>Step</a:t>
            </a:r>
            <a:r>
              <a:rPr lang="en-US" sz="1800" dirty="0">
                <a:solidFill>
                  <a:prstClr val="black"/>
                </a:solidFill>
              </a:rPr>
              <a:t> annotation</a:t>
            </a:r>
            <a:endParaRPr lang="en-US" sz="1600" b="1" dirty="0">
              <a:solidFill>
                <a:srgbClr val="000000"/>
              </a:solidFill>
              <a:latin typeface="LinLibertineT"/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prstClr val="black"/>
                </a:solidFill>
              </a:rPr>
              <a:t>Annotating AUs </a:t>
            </a:r>
            <a:r>
              <a:rPr lang="en-US" sz="1800" dirty="0">
                <a:solidFill>
                  <a:prstClr val="black"/>
                </a:solidFill>
              </a:rPr>
              <a:t>with </a:t>
            </a:r>
            <a:r>
              <a:rPr lang="en-US" sz="1800" dirty="0">
                <a:solidFill>
                  <a:prstClr val="black"/>
                </a:solidFill>
              </a:rPr>
              <a:t>TUs </a:t>
            </a:r>
            <a:r>
              <a:rPr lang="en-US" dirty="0">
                <a:solidFill>
                  <a:prstClr val="black"/>
                </a:solidFill>
              </a:rPr>
              <a:t>$</a:t>
            </a:r>
            <a:r>
              <a:rPr lang="en-US" dirty="0">
                <a:solidFill>
                  <a:prstClr val="black"/>
                </a:solidFill>
              </a:rPr>
              <a:t>ref</a:t>
            </a:r>
          </a:p>
          <a:p>
            <a:pPr lvl="2">
              <a:lnSpc>
                <a:spcPct val="150000"/>
              </a:lnSpc>
              <a:defRPr/>
            </a:pPr>
            <a:r>
              <a:rPr lang="fr-FR" b="1" dirty="0">
                <a:solidFill>
                  <a:prstClr val="black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∼</a:t>
            </a:r>
            <a:r>
              <a:rPr lang="fr-FR" b="1" dirty="0">
                <a:solidFill>
                  <a:srgbClr val="C00000"/>
                </a:solidFill>
                <a:latin typeface="Franklin Gothic Book" panose="020B050302010202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prstClr val="black"/>
                </a:solidFill>
              </a:rPr>
              <a:t>map </a:t>
            </a:r>
            <a:r>
              <a:rPr lang="en-US" sz="1400" dirty="0">
                <a:solidFill>
                  <a:prstClr val="black"/>
                </a:solidFill>
              </a:rPr>
              <a:t>TUs with debugging </a:t>
            </a:r>
            <a:r>
              <a:rPr lang="fr-FR" sz="1400" dirty="0">
                <a:solidFill>
                  <a:prstClr val="black"/>
                </a:solidFill>
              </a:rPr>
              <a:t>[</a:t>
            </a:r>
            <a:r>
              <a:rPr lang="fr-FR" sz="1400" i="1" dirty="0">
                <a:solidFill>
                  <a:prstClr val="black"/>
                </a:solidFill>
              </a:rPr>
              <a:t>Erwan </a:t>
            </a:r>
            <a:r>
              <a:rPr lang="fr-FR" sz="1400" i="1" dirty="0">
                <a:solidFill>
                  <a:prstClr val="black"/>
                </a:solidFill>
              </a:rPr>
              <a:t>B., </a:t>
            </a:r>
            <a:r>
              <a:rPr lang="fr-FR" sz="1400" i="1" dirty="0">
                <a:solidFill>
                  <a:prstClr val="black"/>
                </a:solidFill>
              </a:rPr>
              <a:t>et al</a:t>
            </a:r>
            <a:r>
              <a:rPr lang="fr-FR" sz="1400" dirty="0">
                <a:solidFill>
                  <a:prstClr val="black"/>
                </a:solidFill>
              </a:rPr>
              <a:t>. 2018]</a:t>
            </a:r>
            <a:endParaRPr lang="en-US" sz="1400" b="1" dirty="0">
              <a:solidFill>
                <a:prstClr val="black"/>
              </a:solidFill>
            </a:endParaRP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endParaRPr lang="en-US" sz="1800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1800" b="1" dirty="0">
                <a:solidFill>
                  <a:srgbClr val="C00000"/>
                </a:solidFill>
              </a:rPr>
              <a:t>By Explicit Map: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r>
              <a:rPr lang="en-US" sz="1800" dirty="0">
                <a:solidFill>
                  <a:prstClr val="black"/>
                </a:solidFill>
              </a:rPr>
              <a:t>D</a:t>
            </a:r>
            <a:r>
              <a:rPr lang="en-US" sz="1800" dirty="0">
                <a:solidFill>
                  <a:prstClr val="black"/>
                </a:solidFill>
              </a:rPr>
              <a:t>efined </a:t>
            </a:r>
            <a:r>
              <a:rPr lang="en-US" sz="1800" dirty="0">
                <a:solidFill>
                  <a:prstClr val="black"/>
                </a:solidFill>
              </a:rPr>
              <a:t>outside both the MT and MA </a:t>
            </a:r>
            <a:r>
              <a:rPr lang="en-US" sz="1800" dirty="0">
                <a:solidFill>
                  <a:prstClr val="black"/>
                </a:solidFill>
              </a:rPr>
              <a:t>Specifications </a:t>
            </a:r>
            <a:r>
              <a:rPr lang="en-US" sz="1800" dirty="0">
                <a:solidFill>
                  <a:prstClr val="black"/>
                </a:solidFill>
              </a:rPr>
              <a:t/>
            </a:r>
            <a:br>
              <a:rPr lang="en-US" sz="1800" dirty="0">
                <a:solidFill>
                  <a:prstClr val="black"/>
                </a:solidFill>
              </a:rPr>
            </a:br>
            <a:r>
              <a:rPr lang="en-US" sz="1800" dirty="0">
                <a:solidFill>
                  <a:srgbClr val="000000"/>
                </a:solidFill>
                <a:latin typeface="LinLibertineT"/>
              </a:rPr>
              <a:t> </a:t>
            </a:r>
            <a:endParaRPr lang="en-US" sz="1800" b="1" dirty="0">
              <a:solidFill>
                <a:prstClr val="black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88088" y="2959816"/>
            <a:ext cx="3672408" cy="14062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>
              <a:defRPr/>
            </a:pPr>
            <a:r>
              <a:rPr lang="fr-FR" sz="1600" b="1" dirty="0">
                <a:solidFill>
                  <a:prstClr val="black"/>
                </a:solidFill>
                <a:latin typeface="Calibri" panose="020F0502020204030204"/>
              </a:rPr>
              <a:t>Transformation  Specification</a:t>
            </a:r>
            <a:endParaRPr lang="en-US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60096" y="3270911"/>
            <a:ext cx="3528392" cy="1027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txBody>
          <a:bodyPr wrap="square" lIns="0" tIns="72000" rIns="0" bIns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class </a:t>
            </a: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StateAspect {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100" dirty="0">
                <a:solidFill>
                  <a:srgbClr val="0066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100" dirty="0">
                <a:solidFill>
                  <a:srgbClr val="0066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lang="en-US" sz="1400" dirty="0">
              <a:solidFill>
                <a:srgbClr val="0066FF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def </a:t>
            </a: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 void step(String </a:t>
            </a: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input) </a:t>
            </a: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// </a:t>
            </a:r>
            <a:r>
              <a:rPr lang="en-US" sz="1100" dirty="0">
                <a:solidFill>
                  <a:srgbClr val="24292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 the valid transitions	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…..</a:t>
            </a:r>
            <a:endParaRPr lang="en-US" sz="1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8400256" y="1412777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BE" sz="4800" dirty="0">
                <a:solidFill>
                  <a:prstClr val="black"/>
                </a:solidFill>
              </a:rPr>
              <a:t>?</a:t>
            </a:r>
            <a:endParaRPr lang="en-US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1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1847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Ingredients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to Build Animators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3200" b="1" dirty="0">
                <a:solidFill>
                  <a:srgbClr val="00B050"/>
                </a:solidFill>
              </a:rPr>
              <a:t/>
            </a:r>
            <a:br>
              <a:rPr lang="en-US" sz="3200" b="1" dirty="0">
                <a:solidFill>
                  <a:srgbClr val="00B050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 </a:t>
            </a:r>
            <a:endParaRPr lang="en-US" sz="3200" b="1" dirty="0">
              <a:solidFill>
                <a:srgbClr val="00B05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9251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>
                <a:solidFill>
                  <a:prstClr val="white"/>
                </a:solidFill>
                <a:latin typeface="Calibri"/>
              </a:rPr>
              <a:pPr>
                <a:defRPr/>
              </a:pPr>
              <a:t>22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5520" y="1484784"/>
            <a:ext cx="9577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SFORM9"/>
              </a:rPr>
              <a:t>VCS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: A 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simplified DSL 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for specifying </a:t>
            </a:r>
            <a:r>
              <a:rPr lang="en-US" b="1" i="1" dirty="0">
                <a:solidFill>
                  <a:srgbClr val="000000"/>
                </a:solidFill>
                <a:latin typeface="LinLibertineTBI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isual </a:t>
            </a:r>
            <a:r>
              <a:rPr lang="en-US" b="1" i="1" dirty="0">
                <a:solidFill>
                  <a:srgbClr val="000000"/>
                </a:solidFill>
                <a:latin typeface="LinLibertineTBI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oncrete </a:t>
            </a:r>
            <a:r>
              <a:rPr lang="en-US" b="1" i="1" dirty="0">
                <a:solidFill>
                  <a:srgbClr val="000000"/>
                </a:solidFill>
                <a:latin typeface="LinLibertineTBI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yntaxes</a:t>
            </a:r>
            <a:r>
              <a:rPr lang="en-US" dirty="0">
                <a:solidFill>
                  <a:prstClr val="black"/>
                </a:solidFill>
              </a:rPr>
              <a:t> </a:t>
            </a:r>
            <a:br>
              <a:rPr lang="en-US" dirty="0">
                <a:solidFill>
                  <a:prstClr val="black"/>
                </a:solidFill>
              </a:rPr>
            </a:b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2060848"/>
            <a:ext cx="701780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>
                <a:solidFill>
                  <a:prstClr val="white"/>
                </a:solidFill>
                <a:latin typeface="Calibri"/>
              </a:rPr>
              <a:pPr>
                <a:defRPr/>
              </a:pPr>
              <a:t>23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2204864"/>
            <a:ext cx="5791292" cy="3523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7568" y="1472840"/>
            <a:ext cx="799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ORM9"/>
              </a:rPr>
              <a:t>VCS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: A 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simplified DSL 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for specifying </a:t>
            </a:r>
            <a:r>
              <a:rPr lang="en-US" b="1" i="1" dirty="0">
                <a:solidFill>
                  <a:srgbClr val="000000"/>
                </a:solidFill>
                <a:latin typeface="LinLibertineTBI"/>
              </a:rPr>
              <a:t>V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isual </a:t>
            </a:r>
            <a:r>
              <a:rPr lang="en-US" b="1" i="1" dirty="0">
                <a:solidFill>
                  <a:srgbClr val="000000"/>
                </a:solidFill>
                <a:latin typeface="LinLibertineTBI"/>
              </a:rPr>
              <a:t>C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oncrete </a:t>
            </a:r>
            <a:r>
              <a:rPr lang="en-US" b="1" i="1" dirty="0">
                <a:solidFill>
                  <a:srgbClr val="000000"/>
                </a:solidFill>
                <a:latin typeface="LinLibertineTBI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yntaxes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569720" y="189942"/>
            <a:ext cx="9062784" cy="790787"/>
          </a:xfrm>
        </p:spPr>
        <p:txBody>
          <a:bodyPr/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Revisiting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FSM</a:t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  <a:t>Overview of our proposal with an example for FSM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513" y="2924944"/>
            <a:ext cx="238350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189942"/>
            <a:ext cx="9062784" cy="790787"/>
          </a:xfrm>
        </p:spPr>
        <p:txBody>
          <a:bodyPr/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Revisiting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FSM</a:t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dirty="0">
                <a:latin typeface="Arial" panose="020B0604020202020204" pitchFamily="34" charset="0"/>
                <a:cs typeface="Arial" panose="020B0604020202020204" pitchFamily="34" charset="0"/>
              </a:rPr>
              <a:t>Overview of our proposal with an example for FSM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à coins arrondis 98"/>
          <p:cNvSpPr/>
          <p:nvPr/>
        </p:nvSpPr>
        <p:spPr>
          <a:xfrm>
            <a:off x="1641945" y="2569213"/>
            <a:ext cx="8888400" cy="3600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1" name="Organigramme : Processus 100"/>
          <p:cNvSpPr/>
          <p:nvPr/>
        </p:nvSpPr>
        <p:spPr>
          <a:xfrm>
            <a:off x="1642769" y="2780348"/>
            <a:ext cx="8887576" cy="3564000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120" name="ZoneTexte 119"/>
          <p:cNvSpPr txBox="1"/>
          <p:nvPr/>
        </p:nvSpPr>
        <p:spPr>
          <a:xfrm>
            <a:off x="2345884" y="2564904"/>
            <a:ext cx="2309956" cy="215444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r>
              <a:rPr lang="fr-FR" sz="800" b="1" dirty="0"/>
              <a:t> MA F</a:t>
            </a:r>
            <a:r>
              <a:rPr lang="fr-FR" sz="800" b="1" dirty="0"/>
              <a:t>ramework</a:t>
            </a:r>
            <a:endParaRPr lang="en-US" sz="800" b="1" dirty="0"/>
          </a:p>
        </p:txBody>
      </p:sp>
      <p:sp>
        <p:nvSpPr>
          <p:cNvPr id="137" name="Freeform 117"/>
          <p:cNvSpPr>
            <a:spLocks noChangeArrowheads="1"/>
          </p:cNvSpPr>
          <p:nvPr/>
        </p:nvSpPr>
        <p:spPr bwMode="auto">
          <a:xfrm>
            <a:off x="1919536" y="2624069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8" name="Freeform 119"/>
          <p:cNvSpPr>
            <a:spLocks noChangeArrowheads="1"/>
          </p:cNvSpPr>
          <p:nvPr/>
        </p:nvSpPr>
        <p:spPr bwMode="auto">
          <a:xfrm>
            <a:off x="2063552" y="2625596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9" name="Freeform 120"/>
          <p:cNvSpPr>
            <a:spLocks noChangeArrowheads="1"/>
          </p:cNvSpPr>
          <p:nvPr/>
        </p:nvSpPr>
        <p:spPr bwMode="auto">
          <a:xfrm>
            <a:off x="1775520" y="2623230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4338440" y="1302687"/>
            <a:ext cx="3413744" cy="95260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>
              <a:defRPr/>
            </a:pPr>
            <a:r>
              <a:rPr lang="fr-FR" sz="1200" b="1" dirty="0">
                <a:solidFill>
                  <a:prstClr val="black"/>
                </a:solidFill>
                <a:latin typeface="Calibri" panose="020F0502020204030204"/>
              </a:rPr>
              <a:t>Transformation  Specification</a:t>
            </a:r>
            <a:endParaRPr lang="en-US" sz="1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424181" y="1507709"/>
            <a:ext cx="3240360" cy="6621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txBody>
          <a:bodyPr wrap="square" lIns="0" tIns="36000" rIns="0" bIns="0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class </a:t>
            </a: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StateAspect {</a:t>
            </a:r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700" dirty="0">
                <a:solidFill>
                  <a:srgbClr val="0066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@</a:t>
            </a:r>
            <a:r>
              <a:rPr lang="en-US" sz="700" dirty="0">
                <a:solidFill>
                  <a:srgbClr val="0066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</a:t>
            </a:r>
            <a:endParaRPr lang="en-US" sz="900" dirty="0">
              <a:solidFill>
                <a:srgbClr val="0066FF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def </a:t>
            </a: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public void step(String </a:t>
            </a: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input) </a:t>
            </a: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{</a:t>
            </a:r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 </a:t>
            </a:r>
            <a:r>
              <a:rPr lang="en-US" sz="700" dirty="0">
                <a:solidFill>
                  <a:srgbClr val="24292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Get the valid transitions	</a:t>
            </a:r>
          </a:p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900" dirty="0">
                <a:solidFill>
                  <a:prstClr val="black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	…..</a:t>
            </a:r>
            <a:endParaRPr lang="en-US" sz="900" dirty="0">
              <a:solidFill>
                <a:prstClr val="black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à coins arrondis 216"/>
          <p:cNvSpPr/>
          <p:nvPr/>
        </p:nvSpPr>
        <p:spPr>
          <a:xfrm>
            <a:off x="7499088" y="2880493"/>
            <a:ext cx="2923200" cy="360040"/>
          </a:xfrm>
          <a:prstGeom prst="roundRect">
            <a:avLst>
              <a:gd name="adj" fmla="val 17272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19" name="ZoneTexte 218"/>
          <p:cNvSpPr txBox="1"/>
          <p:nvPr/>
        </p:nvSpPr>
        <p:spPr>
          <a:xfrm>
            <a:off x="7777882" y="2924944"/>
            <a:ext cx="2782615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800" b="1" dirty="0" err="1"/>
              <a:t>Attach</a:t>
            </a:r>
            <a:r>
              <a:rPr lang="fr-FR" sz="800" b="1" dirty="0"/>
              <a:t> </a:t>
            </a:r>
            <a:r>
              <a:rPr lang="fr-FR" sz="800" b="1" dirty="0"/>
              <a:t>Animations </a:t>
            </a:r>
            <a:r>
              <a:rPr lang="fr-FR" sz="800" b="1" dirty="0" err="1"/>
              <a:t>Units</a:t>
            </a:r>
            <a:r>
              <a:rPr lang="fr-FR" sz="800" b="1" dirty="0"/>
              <a:t>  </a:t>
            </a:r>
            <a:r>
              <a:rPr lang="fr-FR" sz="800" b="1" dirty="0"/>
              <a:t>to Transformation </a:t>
            </a:r>
            <a:r>
              <a:rPr lang="fr-FR" sz="800" b="1" dirty="0" err="1"/>
              <a:t>Units</a:t>
            </a:r>
            <a:r>
              <a:rPr lang="fr-FR" sz="800" b="1" dirty="0"/>
              <a:t>. </a:t>
            </a:r>
            <a:br>
              <a:rPr lang="fr-FR" sz="800" b="1" dirty="0"/>
            </a:br>
            <a:endParaRPr lang="fr-FR" sz="800" b="1" dirty="0"/>
          </a:p>
          <a:p>
            <a:pPr algn="ctr"/>
            <a:endParaRPr lang="fr-FR" sz="800" b="1" dirty="0"/>
          </a:p>
        </p:txBody>
      </p:sp>
      <p:sp>
        <p:nvSpPr>
          <p:cNvPr id="220" name="Freeform 117"/>
          <p:cNvSpPr>
            <a:spLocks noChangeArrowheads="1"/>
          </p:cNvSpPr>
          <p:nvPr/>
        </p:nvSpPr>
        <p:spPr bwMode="auto">
          <a:xfrm>
            <a:off x="7680176" y="2955432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1" name="Freeform 119"/>
          <p:cNvSpPr>
            <a:spLocks noChangeArrowheads="1"/>
          </p:cNvSpPr>
          <p:nvPr/>
        </p:nvSpPr>
        <p:spPr bwMode="auto">
          <a:xfrm>
            <a:off x="7824192" y="2956959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2" name="Freeform 120"/>
          <p:cNvSpPr>
            <a:spLocks noChangeArrowheads="1"/>
          </p:cNvSpPr>
          <p:nvPr/>
        </p:nvSpPr>
        <p:spPr bwMode="auto">
          <a:xfrm>
            <a:off x="7536160" y="2954593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70" name="Connecteur droit avec flèche 369"/>
          <p:cNvCxnSpPr/>
          <p:nvPr/>
        </p:nvCxnSpPr>
        <p:spPr>
          <a:xfrm>
            <a:off x="5971547" y="2276872"/>
            <a:ext cx="0" cy="25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Organigramme : Processus 371"/>
          <p:cNvSpPr/>
          <p:nvPr/>
        </p:nvSpPr>
        <p:spPr>
          <a:xfrm>
            <a:off x="7499052" y="3140968"/>
            <a:ext cx="2923237" cy="3168000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fr-BE" sz="135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373" name="Connecteur droit 372"/>
          <p:cNvCxnSpPr/>
          <p:nvPr/>
        </p:nvCxnSpPr>
        <p:spPr>
          <a:xfrm>
            <a:off x="8482098" y="3984568"/>
            <a:ext cx="756000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74" name="Ellipse 373"/>
          <p:cNvSpPr/>
          <p:nvPr/>
        </p:nvSpPr>
        <p:spPr>
          <a:xfrm>
            <a:off x="8443286" y="3963000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7753901" y="3898111"/>
            <a:ext cx="684000" cy="17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 Spec.</a:t>
            </a:r>
          </a:p>
        </p:txBody>
      </p:sp>
      <p:sp>
        <p:nvSpPr>
          <p:cNvPr id="379" name="Ellipse 378"/>
          <p:cNvSpPr/>
          <p:nvPr/>
        </p:nvSpPr>
        <p:spPr>
          <a:xfrm>
            <a:off x="8588559" y="4600346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/>
          <p:nvPr/>
        </p:nvSpPr>
        <p:spPr>
          <a:xfrm>
            <a:off x="9230300" y="4725144"/>
            <a:ext cx="540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</a:t>
            </a:r>
            <a:r>
              <a:rPr lang="en-US" sz="200" dirty="0">
                <a:solidFill>
                  <a:srgbClr val="000000"/>
                </a:solidFill>
                <a:latin typeface="SFORM9"/>
              </a:rPr>
              <a:t/>
            </a:r>
            <a:br>
              <a:rPr lang="en-US" sz="200" dirty="0">
                <a:solidFill>
                  <a:srgbClr val="000000"/>
                </a:solidFill>
                <a:latin typeface="SFORM9"/>
              </a:rPr>
            </a:br>
            <a:r>
              <a:rPr lang="en-US" sz="200" dirty="0">
                <a:solidFill>
                  <a:srgbClr val="000000"/>
                </a:solidFill>
                <a:latin typeface="LinLibertineT"/>
              </a:rPr>
              <a:t>.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BLINK</a:t>
            </a:r>
            <a:endParaRPr lang="en-US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4" name="Connecteur droit 403"/>
          <p:cNvCxnSpPr>
            <a:stCxn id="379" idx="6"/>
            <a:endCxn id="125" idx="1"/>
          </p:cNvCxnSpPr>
          <p:nvPr/>
        </p:nvCxnSpPr>
        <p:spPr>
          <a:xfrm flipV="1">
            <a:off x="8634278" y="4416089"/>
            <a:ext cx="596023" cy="2071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Connecteur droit 421"/>
          <p:cNvCxnSpPr/>
          <p:nvPr/>
        </p:nvCxnSpPr>
        <p:spPr>
          <a:xfrm>
            <a:off x="7643613" y="3984568"/>
            <a:ext cx="0" cy="1170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Connecteur droit 422"/>
          <p:cNvCxnSpPr/>
          <p:nvPr/>
        </p:nvCxnSpPr>
        <p:spPr>
          <a:xfrm>
            <a:off x="7638561" y="3984568"/>
            <a:ext cx="11534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Connecteur droit 423"/>
          <p:cNvCxnSpPr/>
          <p:nvPr/>
        </p:nvCxnSpPr>
        <p:spPr>
          <a:xfrm>
            <a:off x="7638561" y="4653136"/>
            <a:ext cx="21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5" name="Ellipse 424"/>
          <p:cNvSpPr/>
          <p:nvPr/>
        </p:nvSpPr>
        <p:spPr>
          <a:xfrm>
            <a:off x="7834026" y="4497186"/>
            <a:ext cx="758089" cy="2999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Firing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Ellipse 425"/>
          <p:cNvSpPr/>
          <p:nvPr/>
        </p:nvSpPr>
        <p:spPr>
          <a:xfrm>
            <a:off x="8556048" y="4685653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7" name="Connecteur droit 426"/>
          <p:cNvCxnSpPr/>
          <p:nvPr/>
        </p:nvCxnSpPr>
        <p:spPr>
          <a:xfrm>
            <a:off x="7638561" y="5157192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Ellipse 431"/>
          <p:cNvSpPr/>
          <p:nvPr/>
        </p:nvSpPr>
        <p:spPr>
          <a:xfrm>
            <a:off x="8570562" y="5169128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4" name="Connecteur droit 443"/>
          <p:cNvCxnSpPr/>
          <p:nvPr/>
        </p:nvCxnSpPr>
        <p:spPr>
          <a:xfrm>
            <a:off x="9768613" y="4416088"/>
            <a:ext cx="4032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Connecteur droit 444"/>
          <p:cNvCxnSpPr/>
          <p:nvPr/>
        </p:nvCxnSpPr>
        <p:spPr>
          <a:xfrm>
            <a:off x="9768613" y="4851144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Connecteur droit 446"/>
          <p:cNvCxnSpPr/>
          <p:nvPr/>
        </p:nvCxnSpPr>
        <p:spPr>
          <a:xfrm>
            <a:off x="9753310" y="5293170"/>
            <a:ext cx="414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Triangle isocèle 457"/>
          <p:cNvSpPr/>
          <p:nvPr/>
        </p:nvSpPr>
        <p:spPr>
          <a:xfrm rot="10800000">
            <a:off x="7606602" y="4214011"/>
            <a:ext cx="72008" cy="72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0" name="Connecteur droit 459"/>
          <p:cNvCxnSpPr/>
          <p:nvPr/>
        </p:nvCxnSpPr>
        <p:spPr>
          <a:xfrm flipV="1">
            <a:off x="9838267" y="4189870"/>
            <a:ext cx="0" cy="72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Connecteur droit 461"/>
          <p:cNvCxnSpPr/>
          <p:nvPr/>
        </p:nvCxnSpPr>
        <p:spPr>
          <a:xfrm flipV="1">
            <a:off x="9840416" y="3988792"/>
            <a:ext cx="0" cy="180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5" name="Rectangle 464"/>
          <p:cNvSpPr/>
          <p:nvPr/>
        </p:nvSpPr>
        <p:spPr>
          <a:xfrm>
            <a:off x="9245704" y="3861072"/>
            <a:ext cx="676554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fr-F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Spec.</a:t>
            </a:r>
          </a:p>
        </p:txBody>
      </p:sp>
      <p:sp>
        <p:nvSpPr>
          <p:cNvPr id="506" name="Rectangle à coins arrondis 505"/>
          <p:cNvSpPr/>
          <p:nvPr/>
        </p:nvSpPr>
        <p:spPr>
          <a:xfrm>
            <a:off x="3284643" y="2893750"/>
            <a:ext cx="3758400" cy="289214"/>
          </a:xfrm>
          <a:prstGeom prst="roundRect">
            <a:avLst>
              <a:gd name="adj" fmla="val 17272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07" name="Rectangle 506"/>
          <p:cNvSpPr/>
          <p:nvPr/>
        </p:nvSpPr>
        <p:spPr>
          <a:xfrm>
            <a:off x="3287688" y="3128221"/>
            <a:ext cx="3758169" cy="31810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latin typeface="Calibri"/>
              <a:ea typeface="Calibri"/>
              <a:cs typeface="Calibri"/>
            </a:endParaRPr>
          </a:p>
        </p:txBody>
      </p:sp>
      <p:sp>
        <p:nvSpPr>
          <p:cNvPr id="508" name="ZoneTexte 507"/>
          <p:cNvSpPr txBox="1"/>
          <p:nvPr/>
        </p:nvSpPr>
        <p:spPr>
          <a:xfrm>
            <a:off x="3830054" y="2945850"/>
            <a:ext cx="1113819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800" b="1" dirty="0"/>
              <a:t>Define Unit Animation</a:t>
            </a:r>
            <a:endParaRPr lang="fr-FR" sz="800" b="1" dirty="0"/>
          </a:p>
        </p:txBody>
      </p:sp>
      <p:sp>
        <p:nvSpPr>
          <p:cNvPr id="509" name="Freeform 117"/>
          <p:cNvSpPr>
            <a:spLocks noChangeArrowheads="1"/>
          </p:cNvSpPr>
          <p:nvPr/>
        </p:nvSpPr>
        <p:spPr bwMode="auto">
          <a:xfrm>
            <a:off x="3488255" y="2957759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0" name="Freeform 119"/>
          <p:cNvSpPr>
            <a:spLocks noChangeArrowheads="1"/>
          </p:cNvSpPr>
          <p:nvPr/>
        </p:nvSpPr>
        <p:spPr bwMode="auto">
          <a:xfrm>
            <a:off x="3624023" y="2959286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1" name="Freeform 120"/>
          <p:cNvSpPr>
            <a:spLocks noChangeArrowheads="1"/>
          </p:cNvSpPr>
          <p:nvPr/>
        </p:nvSpPr>
        <p:spPr bwMode="auto">
          <a:xfrm>
            <a:off x="3354918" y="2956920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12" name="Rectangle à coins arrondis 511"/>
          <p:cNvSpPr/>
          <p:nvPr/>
        </p:nvSpPr>
        <p:spPr>
          <a:xfrm>
            <a:off x="3431704" y="3249000"/>
            <a:ext cx="631296" cy="180000"/>
          </a:xfrm>
          <a:prstGeom prst="roundRect">
            <a:avLst/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Insert </a:t>
            </a:r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3" name="Rectangle à coins arrondis 512"/>
          <p:cNvSpPr/>
          <p:nvPr/>
        </p:nvSpPr>
        <p:spPr>
          <a:xfrm>
            <a:off x="4547936" y="4653160"/>
            <a:ext cx="972000" cy="216000"/>
          </a:xfrm>
          <a:prstGeom prst="roundRect">
            <a:avLst/>
          </a:prstGeom>
          <a:solidFill>
            <a:srgbClr val="2F2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RUN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4" name="Rectangle à coins arrondis 513"/>
          <p:cNvSpPr/>
          <p:nvPr/>
        </p:nvSpPr>
        <p:spPr>
          <a:xfrm>
            <a:off x="4151785" y="3249000"/>
            <a:ext cx="795219" cy="180000"/>
          </a:xfrm>
          <a:prstGeom prst="roundRect">
            <a:avLst/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Element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5" name="Rectangle à coins arrondis 514"/>
          <p:cNvSpPr/>
          <p:nvPr/>
        </p:nvSpPr>
        <p:spPr>
          <a:xfrm>
            <a:off x="5130830" y="3249000"/>
            <a:ext cx="1037178" cy="180000"/>
          </a:xfrm>
          <a:prstGeom prst="roundRect">
            <a:avLst/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 Element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" name="Rectangle à coins arrondis 515"/>
          <p:cNvSpPr/>
          <p:nvPr/>
        </p:nvSpPr>
        <p:spPr>
          <a:xfrm>
            <a:off x="3347406" y="5013176"/>
            <a:ext cx="1512168" cy="360040"/>
          </a:xfrm>
          <a:prstGeom prst="roundRect">
            <a:avLst>
              <a:gd name="adj" fmla="val 17272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17" name="Organigramme : Processus 516"/>
          <p:cNvSpPr/>
          <p:nvPr/>
        </p:nvSpPr>
        <p:spPr>
          <a:xfrm>
            <a:off x="3347406" y="5211202"/>
            <a:ext cx="1512168" cy="866522"/>
          </a:xfrm>
          <a:prstGeom prst="flowChartProcess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18" name="Rectangle 517"/>
          <p:cNvSpPr/>
          <p:nvPr/>
        </p:nvSpPr>
        <p:spPr>
          <a:xfrm>
            <a:off x="3703361" y="5674450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BE" sz="800" dirty="0">
                <a:solidFill>
                  <a:schemeClr val="tx1"/>
                </a:solidFill>
              </a:rPr>
              <a:t>3 seconds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20" name="ZoneTexte 519"/>
          <p:cNvSpPr txBox="1"/>
          <p:nvPr/>
        </p:nvSpPr>
        <p:spPr>
          <a:xfrm>
            <a:off x="3630967" y="5044682"/>
            <a:ext cx="118800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fr-FR" sz="800" b="1" dirty="0"/>
              <a:t>Edit UA </a:t>
            </a:r>
            <a:r>
              <a:rPr lang="fr-FR" sz="800" b="1" dirty="0" err="1"/>
              <a:t>parameters</a:t>
            </a:r>
            <a:endParaRPr lang="en-US" sz="800" b="1" dirty="0"/>
          </a:p>
        </p:txBody>
      </p:sp>
      <p:sp>
        <p:nvSpPr>
          <p:cNvPr id="521" name="Rectangle à coins arrondis 520"/>
          <p:cNvSpPr/>
          <p:nvPr/>
        </p:nvSpPr>
        <p:spPr>
          <a:xfrm>
            <a:off x="3391071" y="5879182"/>
            <a:ext cx="441948" cy="12600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" name="Rectangle à coins arrondis 521"/>
          <p:cNvSpPr/>
          <p:nvPr/>
        </p:nvSpPr>
        <p:spPr>
          <a:xfrm>
            <a:off x="3869200" y="5877272"/>
            <a:ext cx="441948" cy="126008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3" name="Rectangle à coins arrondis 522"/>
          <p:cNvSpPr/>
          <p:nvPr/>
        </p:nvSpPr>
        <p:spPr>
          <a:xfrm>
            <a:off x="4364387" y="5879264"/>
            <a:ext cx="441948" cy="126008"/>
          </a:xfrm>
          <a:prstGeom prst="roundRect">
            <a:avLst>
              <a:gd name="adj" fmla="val 50000"/>
            </a:avLst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4" name="Freeform 117"/>
          <p:cNvSpPr>
            <a:spLocks noChangeArrowheads="1"/>
          </p:cNvSpPr>
          <p:nvPr/>
        </p:nvSpPr>
        <p:spPr bwMode="auto">
          <a:xfrm>
            <a:off x="3557744" y="5049192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25" name="Freeform 119"/>
          <p:cNvSpPr>
            <a:spLocks noChangeArrowheads="1"/>
          </p:cNvSpPr>
          <p:nvPr/>
        </p:nvSpPr>
        <p:spPr bwMode="auto">
          <a:xfrm>
            <a:off x="3689131" y="5049192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26" name="Freeform 120"/>
          <p:cNvSpPr>
            <a:spLocks noChangeArrowheads="1"/>
          </p:cNvSpPr>
          <p:nvPr/>
        </p:nvSpPr>
        <p:spPr bwMode="auto">
          <a:xfrm>
            <a:off x="3417436" y="5049192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27" name="Rectangle 526"/>
          <p:cNvSpPr/>
          <p:nvPr/>
        </p:nvSpPr>
        <p:spPr>
          <a:xfrm>
            <a:off x="3703361" y="5301208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FR" sz="800" dirty="0" err="1">
                <a:solidFill>
                  <a:schemeClr val="tx1"/>
                </a:solidFill>
              </a:rPr>
              <a:t>token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28" name="Rectangle 527"/>
          <p:cNvSpPr/>
          <p:nvPr/>
        </p:nvSpPr>
        <p:spPr>
          <a:xfrm>
            <a:off x="3703361" y="5488048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Disappear</a:t>
            </a:r>
          </a:p>
        </p:txBody>
      </p:sp>
      <p:sp>
        <p:nvSpPr>
          <p:cNvPr id="529" name="Rectangle à coins arrondis 528"/>
          <p:cNvSpPr/>
          <p:nvPr/>
        </p:nvSpPr>
        <p:spPr>
          <a:xfrm>
            <a:off x="4931582" y="5013176"/>
            <a:ext cx="1512168" cy="360040"/>
          </a:xfrm>
          <a:prstGeom prst="roundRect">
            <a:avLst>
              <a:gd name="adj" fmla="val 17272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30" name="Organigramme : Processus 529"/>
          <p:cNvSpPr/>
          <p:nvPr/>
        </p:nvSpPr>
        <p:spPr>
          <a:xfrm>
            <a:off x="4931582" y="5211202"/>
            <a:ext cx="1512168" cy="866522"/>
          </a:xfrm>
          <a:prstGeom prst="flowChartProcess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31" name="Rectangle 530"/>
          <p:cNvSpPr/>
          <p:nvPr/>
        </p:nvSpPr>
        <p:spPr>
          <a:xfrm>
            <a:off x="5287537" y="5674450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FR" sz="800" dirty="0">
                <a:solidFill>
                  <a:schemeClr val="tx1"/>
                </a:solidFill>
              </a:rPr>
              <a:t>Black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33" name="ZoneTexte 532"/>
          <p:cNvSpPr txBox="1"/>
          <p:nvPr/>
        </p:nvSpPr>
        <p:spPr>
          <a:xfrm>
            <a:off x="5255291" y="5034082"/>
            <a:ext cx="118800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800" b="1" dirty="0"/>
              <a:t>Edit Element</a:t>
            </a:r>
            <a:endParaRPr lang="en-US" sz="800" b="1" dirty="0"/>
          </a:p>
        </p:txBody>
      </p:sp>
      <p:sp>
        <p:nvSpPr>
          <p:cNvPr id="534" name="Rectangle à coins arrondis 533"/>
          <p:cNvSpPr/>
          <p:nvPr/>
        </p:nvSpPr>
        <p:spPr>
          <a:xfrm>
            <a:off x="4975247" y="5879182"/>
            <a:ext cx="441948" cy="12600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5" name="Rectangle à coins arrondis 534"/>
          <p:cNvSpPr/>
          <p:nvPr/>
        </p:nvSpPr>
        <p:spPr>
          <a:xfrm>
            <a:off x="5453376" y="5877272"/>
            <a:ext cx="441948" cy="126008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6" name="Rectangle à coins arrondis 535"/>
          <p:cNvSpPr/>
          <p:nvPr/>
        </p:nvSpPr>
        <p:spPr>
          <a:xfrm>
            <a:off x="5948563" y="5879264"/>
            <a:ext cx="441948" cy="126008"/>
          </a:xfrm>
          <a:prstGeom prst="roundRect">
            <a:avLst>
              <a:gd name="adj" fmla="val 50000"/>
            </a:avLst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7" name="Freeform 117"/>
          <p:cNvSpPr>
            <a:spLocks noChangeArrowheads="1"/>
          </p:cNvSpPr>
          <p:nvPr/>
        </p:nvSpPr>
        <p:spPr bwMode="auto">
          <a:xfrm>
            <a:off x="5138283" y="5049176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38" name="Freeform 119"/>
          <p:cNvSpPr>
            <a:spLocks noChangeArrowheads="1"/>
          </p:cNvSpPr>
          <p:nvPr/>
        </p:nvSpPr>
        <p:spPr bwMode="auto">
          <a:xfrm>
            <a:off x="5282107" y="5050828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39" name="Freeform 120"/>
          <p:cNvSpPr>
            <a:spLocks noChangeArrowheads="1"/>
          </p:cNvSpPr>
          <p:nvPr/>
        </p:nvSpPr>
        <p:spPr bwMode="auto">
          <a:xfrm>
            <a:off x="5004991" y="5049176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40" name="Rectangle 539"/>
          <p:cNvSpPr/>
          <p:nvPr/>
        </p:nvSpPr>
        <p:spPr>
          <a:xfrm>
            <a:off x="5287537" y="5301208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FR" sz="800" dirty="0" err="1">
                <a:solidFill>
                  <a:schemeClr val="tx1"/>
                </a:solidFill>
              </a:rPr>
              <a:t>kind</a:t>
            </a:r>
            <a:r>
              <a:rPr lang="fr-FR" sz="800" dirty="0">
                <a:solidFill>
                  <a:schemeClr val="tx1"/>
                </a:solidFill>
              </a:rPr>
              <a:t> of </a:t>
            </a:r>
            <a:r>
              <a:rPr lang="fr-FR" sz="800" dirty="0" err="1">
                <a:solidFill>
                  <a:schemeClr val="tx1"/>
                </a:solidFill>
              </a:rPr>
              <a:t>arrow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41" name="Rectangle 540"/>
          <p:cNvSpPr/>
          <p:nvPr/>
        </p:nvSpPr>
        <p:spPr>
          <a:xfrm>
            <a:off x="5287537" y="5488048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FR" sz="800" dirty="0">
                <a:solidFill>
                  <a:schemeClr val="tx1"/>
                </a:solidFill>
              </a:rPr>
              <a:t>Solid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42" name="Triangle isocèle 541"/>
          <p:cNvSpPr/>
          <p:nvPr/>
        </p:nvSpPr>
        <p:spPr>
          <a:xfrm rot="10800000">
            <a:off x="4469556" y="5525942"/>
            <a:ext cx="72000" cy="7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Triangle isocèle 542"/>
          <p:cNvSpPr/>
          <p:nvPr/>
        </p:nvSpPr>
        <p:spPr>
          <a:xfrm rot="10800000">
            <a:off x="6063454" y="5533217"/>
            <a:ext cx="72000" cy="7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Triangle isocèle 543"/>
          <p:cNvSpPr/>
          <p:nvPr/>
        </p:nvSpPr>
        <p:spPr>
          <a:xfrm rot="10800000">
            <a:off x="6061110" y="5709928"/>
            <a:ext cx="72000" cy="7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7" name="Connecteur en angle 546"/>
          <p:cNvCxnSpPr/>
          <p:nvPr/>
        </p:nvCxnSpPr>
        <p:spPr>
          <a:xfrm rot="16200000" flipH="1">
            <a:off x="5111311" y="4211998"/>
            <a:ext cx="1565998" cy="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Connecteur en angle 547"/>
          <p:cNvCxnSpPr>
            <a:stCxn id="512" idx="2"/>
          </p:cNvCxnSpPr>
          <p:nvPr/>
        </p:nvCxnSpPr>
        <p:spPr>
          <a:xfrm rot="5400000">
            <a:off x="2955352" y="4221000"/>
            <a:ext cx="1584000" cy="0"/>
          </a:xfrm>
          <a:prstGeom prst="bentConnector3">
            <a:avLst/>
          </a:prstGeom>
          <a:ln w="19050">
            <a:solidFill>
              <a:srgbClr val="C0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Rectangle à coins arrondis 548"/>
          <p:cNvSpPr/>
          <p:nvPr/>
        </p:nvSpPr>
        <p:spPr>
          <a:xfrm>
            <a:off x="6269082" y="3249000"/>
            <a:ext cx="631296" cy="180000"/>
          </a:xfrm>
          <a:prstGeom prst="roundRect">
            <a:avLst/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UT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0" name="Connecteur en angle 549"/>
          <p:cNvCxnSpPr>
            <a:stCxn id="549" idx="3"/>
          </p:cNvCxnSpPr>
          <p:nvPr/>
        </p:nvCxnSpPr>
        <p:spPr>
          <a:xfrm>
            <a:off x="6900378" y="3339000"/>
            <a:ext cx="612000" cy="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Rectangle 582"/>
          <p:cNvSpPr/>
          <p:nvPr/>
        </p:nvSpPr>
        <p:spPr>
          <a:xfrm>
            <a:off x="1770705" y="5457156"/>
            <a:ext cx="1324212" cy="5641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84" name="object 126"/>
          <p:cNvSpPr txBox="1"/>
          <p:nvPr/>
        </p:nvSpPr>
        <p:spPr>
          <a:xfrm>
            <a:off x="1845767" y="5500874"/>
            <a:ext cx="11520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800" b="1" dirty="0">
                <a:solidFill>
                  <a:prstClr val="black"/>
                </a:solidFill>
              </a:rPr>
              <a:t>C</a:t>
            </a:r>
            <a:r>
              <a:rPr lang="en-US" sz="800" b="1" dirty="0">
                <a:solidFill>
                  <a:prstClr val="black"/>
                </a:solidFill>
              </a:rPr>
              <a:t>ombinators </a:t>
            </a:r>
            <a:r>
              <a:rPr lang="en-US" sz="800" b="1" dirty="0">
                <a:solidFill>
                  <a:prstClr val="black"/>
                </a:solidFill>
              </a:rPr>
              <a:t>outside</a:t>
            </a:r>
            <a:endParaRPr sz="800" b="1" dirty="0">
              <a:solidFill>
                <a:prstClr val="black"/>
              </a:solidFill>
            </a:endParaRPr>
          </a:p>
        </p:txBody>
      </p:sp>
      <p:sp>
        <p:nvSpPr>
          <p:cNvPr id="585" name="Rectangle 584"/>
          <p:cNvSpPr/>
          <p:nvPr/>
        </p:nvSpPr>
        <p:spPr>
          <a:xfrm>
            <a:off x="1851326" y="5711983"/>
            <a:ext cx="288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delay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86" name="Rectangle 585"/>
          <p:cNvSpPr/>
          <p:nvPr/>
        </p:nvSpPr>
        <p:spPr>
          <a:xfrm>
            <a:off x="2201426" y="5711983"/>
            <a:ext cx="504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Repetitors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87" name="Rectangle 586"/>
          <p:cNvSpPr/>
          <p:nvPr/>
        </p:nvSpPr>
        <p:spPr>
          <a:xfrm>
            <a:off x="2789131" y="5711385"/>
            <a:ext cx="216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//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88" name="Rectangle 587"/>
          <p:cNvSpPr/>
          <p:nvPr/>
        </p:nvSpPr>
        <p:spPr>
          <a:xfrm>
            <a:off x="1770704" y="4134448"/>
            <a:ext cx="1324212" cy="114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89" name="object 124"/>
          <p:cNvSpPr/>
          <p:nvPr/>
        </p:nvSpPr>
        <p:spPr>
          <a:xfrm>
            <a:off x="1783851" y="4134448"/>
            <a:ext cx="936104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126"/>
          <p:cNvSpPr txBox="1"/>
          <p:nvPr/>
        </p:nvSpPr>
        <p:spPr>
          <a:xfrm>
            <a:off x="1807893" y="4187555"/>
            <a:ext cx="107775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800" b="1" dirty="0">
                <a:solidFill>
                  <a:prstClr val="black"/>
                </a:solidFill>
              </a:rPr>
              <a:t>UA </a:t>
            </a:r>
            <a:r>
              <a:rPr lang="en-US" sz="800" b="1" dirty="0">
                <a:solidFill>
                  <a:prstClr val="black"/>
                </a:solidFill>
              </a:rPr>
              <a:t>Eﬀects </a:t>
            </a:r>
            <a:r>
              <a:rPr lang="en-US" sz="700" b="1" dirty="0">
                <a:solidFill>
                  <a:prstClr val="black"/>
                </a:solidFill>
              </a:rPr>
              <a:t>Library </a:t>
            </a:r>
            <a:endParaRPr sz="750" dirty="0">
              <a:latin typeface="Lucida Sans Unicode"/>
              <a:cs typeface="Lucida Sans Unicode"/>
            </a:endParaRPr>
          </a:p>
        </p:txBody>
      </p:sp>
      <p:sp>
        <p:nvSpPr>
          <p:cNvPr id="591" name="Rectangle 590"/>
          <p:cNvSpPr/>
          <p:nvPr/>
        </p:nvSpPr>
        <p:spPr>
          <a:xfrm>
            <a:off x="1900696" y="4403672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Creation </a:t>
            </a:r>
            <a:r>
              <a:rPr lang="en-US" sz="900" dirty="0">
                <a:solidFill>
                  <a:schemeClr val="tx1"/>
                </a:solidFill>
              </a:rPr>
              <a:t>Eﬀects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92" name="Rectangle 591"/>
          <p:cNvSpPr/>
          <p:nvPr/>
        </p:nvSpPr>
        <p:spPr>
          <a:xfrm>
            <a:off x="1900696" y="465313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Deletion </a:t>
            </a:r>
            <a:r>
              <a:rPr lang="en-US" sz="900" dirty="0">
                <a:solidFill>
                  <a:schemeClr val="tx1"/>
                </a:solidFill>
              </a:rPr>
              <a:t>Eﬀects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93" name="Rectangle 592"/>
          <p:cNvSpPr/>
          <p:nvPr/>
        </p:nvSpPr>
        <p:spPr>
          <a:xfrm>
            <a:off x="1895655" y="4916880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Action </a:t>
            </a:r>
            <a:r>
              <a:rPr lang="en-US" sz="900" dirty="0">
                <a:solidFill>
                  <a:schemeClr val="tx1"/>
                </a:solidFill>
              </a:rPr>
              <a:t>Eﬀects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94" name="Rectangle 593"/>
          <p:cNvSpPr/>
          <p:nvPr/>
        </p:nvSpPr>
        <p:spPr>
          <a:xfrm>
            <a:off x="1771123" y="3212976"/>
            <a:ext cx="1324212" cy="7774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95" name="Rectangle 594"/>
          <p:cNvSpPr/>
          <p:nvPr/>
        </p:nvSpPr>
        <p:spPr>
          <a:xfrm>
            <a:off x="2207275" y="3535717"/>
            <a:ext cx="7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rgbClr val="000000"/>
                </a:solidFill>
                <a:latin typeface="SFORM9"/>
              </a:rPr>
              <a:t>State              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596" name="Connecteur droit avec flèche 595"/>
          <p:cNvCxnSpPr/>
          <p:nvPr/>
        </p:nvCxnSpPr>
        <p:spPr>
          <a:xfrm flipV="1">
            <a:off x="1869896" y="3853482"/>
            <a:ext cx="22963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7" name="Rectangle 596"/>
          <p:cNvSpPr/>
          <p:nvPr/>
        </p:nvSpPr>
        <p:spPr>
          <a:xfrm>
            <a:off x="2190846" y="3736045"/>
            <a:ext cx="972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700" dirty="0">
                <a:solidFill>
                  <a:srgbClr val="000000"/>
                </a:solidFill>
                <a:latin typeface="SFORM9"/>
              </a:rPr>
              <a:t>Transition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598" name="Ellipse 597"/>
          <p:cNvSpPr/>
          <p:nvPr/>
        </p:nvSpPr>
        <p:spPr>
          <a:xfrm>
            <a:off x="1874028" y="3522782"/>
            <a:ext cx="216000" cy="216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99" name="object 124"/>
          <p:cNvSpPr/>
          <p:nvPr/>
        </p:nvSpPr>
        <p:spPr>
          <a:xfrm>
            <a:off x="1775521" y="3262330"/>
            <a:ext cx="1250417" cy="238679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72000" tIns="36000" rIns="0" bIns="0" rtlCol="0"/>
          <a:lstStyle/>
          <a:p>
            <a:r>
              <a:rPr lang="en-US" sz="800" b="1" dirty="0">
                <a:solidFill>
                  <a:prstClr val="black"/>
                </a:solidFill>
              </a:rPr>
              <a:t>Visual Components </a:t>
            </a:r>
            <a:endParaRPr lang="en-US" sz="800" b="1" dirty="0">
              <a:solidFill>
                <a:prstClr val="black"/>
              </a:solidFill>
            </a:endParaRPr>
          </a:p>
        </p:txBody>
      </p:sp>
      <p:sp>
        <p:nvSpPr>
          <p:cNvPr id="600" name="object 124"/>
          <p:cNvSpPr/>
          <p:nvPr/>
        </p:nvSpPr>
        <p:spPr>
          <a:xfrm>
            <a:off x="1792112" y="2844640"/>
            <a:ext cx="1351561" cy="281992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36000" rIns="0" bIns="0" rtlCol="0" anchor="ctr" anchorCtr="0"/>
          <a:lstStyle/>
          <a:p>
            <a:r>
              <a:rPr lang="en-US" sz="800" b="1" dirty="0">
                <a:solidFill>
                  <a:prstClr val="black"/>
                </a:solidFill>
              </a:rPr>
              <a:t>Palette </a:t>
            </a:r>
            <a:r>
              <a:rPr lang="en-US" sz="800" b="1" dirty="0">
                <a:solidFill>
                  <a:prstClr val="black"/>
                </a:solidFill>
              </a:rPr>
              <a:t>Design </a:t>
            </a:r>
            <a:r>
              <a:rPr lang="en-US" sz="800" b="1" dirty="0">
                <a:solidFill>
                  <a:prstClr val="black"/>
                </a:solidFill>
              </a:rPr>
              <a:t>Primitive </a:t>
            </a:r>
            <a:endParaRPr sz="1100" dirty="0"/>
          </a:p>
        </p:txBody>
      </p:sp>
      <p:cxnSp>
        <p:nvCxnSpPr>
          <p:cNvPr id="136" name="Connecteur droit 135"/>
          <p:cNvCxnSpPr/>
          <p:nvPr/>
        </p:nvCxnSpPr>
        <p:spPr>
          <a:xfrm flipV="1">
            <a:off x="10164614" y="4258871"/>
            <a:ext cx="2391" cy="10325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/>
          <p:nvPr/>
        </p:nvCxnSpPr>
        <p:spPr>
          <a:xfrm flipV="1">
            <a:off x="9834008" y="4258871"/>
            <a:ext cx="3348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/>
          <p:cNvCxnSpPr>
            <a:stCxn id="426" idx="5"/>
            <a:endCxn id="399" idx="1"/>
          </p:cNvCxnSpPr>
          <p:nvPr/>
        </p:nvCxnSpPr>
        <p:spPr>
          <a:xfrm>
            <a:off x="8595072" y="4724676"/>
            <a:ext cx="635229" cy="12646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/>
          <p:cNvCxnSpPr/>
          <p:nvPr/>
        </p:nvCxnSpPr>
        <p:spPr>
          <a:xfrm>
            <a:off x="8618766" y="5191987"/>
            <a:ext cx="685586" cy="729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9860384" y="4800596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delay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9862010" y="5238532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delay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119" name="Image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136" y="3542249"/>
            <a:ext cx="1491841" cy="1036611"/>
          </a:xfrm>
          <a:prstGeom prst="rect">
            <a:avLst/>
          </a:prstGeom>
        </p:spPr>
      </p:pic>
      <p:sp>
        <p:nvSpPr>
          <p:cNvPr id="121" name="Ellipse 120"/>
          <p:cNvSpPr/>
          <p:nvPr/>
        </p:nvSpPr>
        <p:spPr>
          <a:xfrm>
            <a:off x="7826146" y="5013177"/>
            <a:ext cx="758089" cy="2999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getEnabled</a:t>
            </a:r>
            <a:endParaRPr lang="en-US" sz="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endParaRPr lang="en-US" sz="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9230300" y="4290088"/>
            <a:ext cx="540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endParaRPr lang="fr-FR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endParaRPr lang="fr-FR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9230300" y="5157192"/>
            <a:ext cx="540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Reappear</a:t>
            </a:r>
          </a:p>
          <a:p>
            <a:pPr algn="ctr"/>
            <a:r>
              <a:rPr lang="fr-FR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endParaRPr lang="fr-FR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riangle isocèle 129"/>
          <p:cNvSpPr/>
          <p:nvPr/>
        </p:nvSpPr>
        <p:spPr>
          <a:xfrm>
            <a:off x="9802263" y="4123223"/>
            <a:ext cx="72008" cy="72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9860384" y="4362022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delay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41" name="Rectangle à coins arrondis 140"/>
          <p:cNvSpPr/>
          <p:nvPr/>
        </p:nvSpPr>
        <p:spPr>
          <a:xfrm>
            <a:off x="8466144" y="5701226"/>
            <a:ext cx="972000" cy="216000"/>
          </a:xfrm>
          <a:prstGeom prst="roundRect">
            <a:avLst/>
          </a:prstGeom>
          <a:solidFill>
            <a:srgbClr val="2F2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9251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Reuse UA for </a:t>
            </a:r>
            <a:r>
              <a:rPr lang="en-GB" sz="3600" dirty="0" err="1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ylindre 60"/>
          <p:cNvSpPr/>
          <p:nvPr/>
        </p:nvSpPr>
        <p:spPr>
          <a:xfrm>
            <a:off x="4631412" y="2060849"/>
            <a:ext cx="1983306" cy="3249405"/>
          </a:xfrm>
          <a:prstGeom prst="can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608168" y="3033039"/>
            <a:ext cx="3024336" cy="181337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4742110" y="2133967"/>
            <a:ext cx="17139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r-FR" sz="135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Library </a:t>
            </a:r>
            <a:endParaRPr lang="en-US" sz="135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Cube 64"/>
          <p:cNvSpPr/>
          <p:nvPr/>
        </p:nvSpPr>
        <p:spPr>
          <a:xfrm>
            <a:off x="5087888" y="3002985"/>
            <a:ext cx="544980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kern="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CM</a:t>
            </a:r>
            <a:r>
              <a:rPr lang="fr-FR" sz="1350" kern="0" baseline="-25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66" name="Cube 65"/>
          <p:cNvSpPr/>
          <p:nvPr/>
        </p:nvSpPr>
        <p:spPr>
          <a:xfrm>
            <a:off x="5202188" y="3117285"/>
            <a:ext cx="544980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kern="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CM</a:t>
            </a:r>
            <a:r>
              <a:rPr lang="fr-FR" sz="1350" kern="0" baseline="-25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67" name="Cube 66"/>
          <p:cNvSpPr/>
          <p:nvPr/>
        </p:nvSpPr>
        <p:spPr>
          <a:xfrm>
            <a:off x="5316488" y="3231585"/>
            <a:ext cx="544980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kern="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CM</a:t>
            </a:r>
            <a:r>
              <a:rPr lang="fr-FR" sz="1350" kern="0" baseline="-25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68" name="Cube 67"/>
          <p:cNvSpPr/>
          <p:nvPr/>
        </p:nvSpPr>
        <p:spPr>
          <a:xfrm>
            <a:off x="5430788" y="3345885"/>
            <a:ext cx="544980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kern="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UA</a:t>
            </a:r>
            <a:r>
              <a:rPr lang="fr-FR" sz="1350" kern="0" baseline="-250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</a:t>
            </a:r>
            <a:endParaRPr lang="fr-FR" sz="1350" kern="0" baseline="-250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ube 69"/>
          <p:cNvSpPr/>
          <p:nvPr/>
        </p:nvSpPr>
        <p:spPr>
          <a:xfrm>
            <a:off x="2067137" y="3649782"/>
            <a:ext cx="575573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UA</a:t>
            </a:r>
            <a:r>
              <a:rPr lang="fr-FR" sz="1200" b="1" kern="0" baseline="-250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</a:t>
            </a:r>
            <a:endParaRPr lang="fr-FR" sz="1200" b="1" kern="0" baseline="-250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Demi-tour 70"/>
          <p:cNvSpPr/>
          <p:nvPr/>
        </p:nvSpPr>
        <p:spPr>
          <a:xfrm rot="16200000">
            <a:off x="1345582" y="3203920"/>
            <a:ext cx="867161" cy="523394"/>
          </a:xfrm>
          <a:prstGeom prst="uturnArrow">
            <a:avLst>
              <a:gd name="adj1" fmla="val 3907"/>
              <a:gd name="adj2" fmla="val 13213"/>
              <a:gd name="adj3" fmla="val 16315"/>
              <a:gd name="adj4" fmla="val 42509"/>
              <a:gd name="adj5" fmla="val 88648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r-FR" sz="1350" kern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7587912" y="2649013"/>
            <a:ext cx="646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+mn-cs"/>
              </a:rPr>
              <a:t>Reuse </a:t>
            </a: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2647004" y="3871505"/>
            <a:ext cx="1980000" cy="2252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cxnSp>
        <p:nvCxnSpPr>
          <p:cNvPr id="76" name="Connecteur droit avec flèche 75"/>
          <p:cNvCxnSpPr/>
          <p:nvPr/>
        </p:nvCxnSpPr>
        <p:spPr>
          <a:xfrm flipV="1">
            <a:off x="6614717" y="3398110"/>
            <a:ext cx="360000" cy="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sp>
        <p:nvSpPr>
          <p:cNvPr id="77" name="Cube 76"/>
          <p:cNvSpPr/>
          <p:nvPr/>
        </p:nvSpPr>
        <p:spPr>
          <a:xfrm>
            <a:off x="6960097" y="3074184"/>
            <a:ext cx="575573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b="1" kern="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UA</a:t>
            </a:r>
            <a:r>
              <a:rPr lang="fr-FR" sz="1350" b="1" kern="0" baseline="-250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</a:t>
            </a:r>
            <a:endParaRPr lang="fr-FR" sz="1350" b="1" kern="0" baseline="-250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Demi-tour 78"/>
          <p:cNvSpPr/>
          <p:nvPr/>
        </p:nvSpPr>
        <p:spPr>
          <a:xfrm>
            <a:off x="7469126" y="2672960"/>
            <a:ext cx="1253668" cy="396000"/>
          </a:xfrm>
          <a:prstGeom prst="uturnArrow">
            <a:avLst>
              <a:gd name="adj1" fmla="val 5923"/>
              <a:gd name="adj2" fmla="val 13213"/>
              <a:gd name="adj3" fmla="val 16315"/>
              <a:gd name="adj4" fmla="val 46541"/>
              <a:gd name="adj5" fmla="val 97840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 kern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ZoneTexte 82"/>
          <p:cNvSpPr txBox="1"/>
          <p:nvPr/>
        </p:nvSpPr>
        <p:spPr>
          <a:xfrm>
            <a:off x="6690136" y="2304552"/>
            <a:ext cx="20779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+mn-cs"/>
              </a:rPr>
              <a:t>Seeking </a:t>
            </a:r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+mn-cs"/>
              </a:rPr>
              <a:t>an animation </a:t>
            </a: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84" name="Image 83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>
            <a:off x="7729110" y="4994256"/>
            <a:ext cx="1010653" cy="631994"/>
          </a:xfrm>
          <a:prstGeom prst="rect">
            <a:avLst/>
          </a:prstGeom>
        </p:spPr>
      </p:pic>
      <p:sp>
        <p:nvSpPr>
          <p:cNvPr id="87" name="Flèche droite rayée 86"/>
          <p:cNvSpPr/>
          <p:nvPr/>
        </p:nvSpPr>
        <p:spPr>
          <a:xfrm rot="1489548">
            <a:off x="7840658" y="4961374"/>
            <a:ext cx="1253668" cy="421574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350" kern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8563740" y="5774095"/>
            <a:ext cx="1029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fr-FR" sz="1600" spc="10" dirty="0" err="1">
                <a:latin typeface="Courier New"/>
                <a:ea typeface="+mn-ea"/>
                <a:cs typeface="Courier New"/>
              </a:rPr>
              <a:t>moveR</a:t>
            </a:r>
            <a:endParaRPr lang="en-US" sz="1600" spc="10" dirty="0">
              <a:latin typeface="Courier New"/>
              <a:ea typeface="+mn-ea"/>
              <a:cs typeface="Courier New"/>
            </a:endParaRPr>
          </a:p>
        </p:txBody>
      </p:sp>
      <p:pic>
        <p:nvPicPr>
          <p:cNvPr id="95" name="Image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259" y="1734791"/>
            <a:ext cx="2508366" cy="1526669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/>
          <p:cNvCxnSpPr/>
          <p:nvPr/>
        </p:nvCxnSpPr>
        <p:spPr>
          <a:xfrm flipH="1">
            <a:off x="6626384" y="2564904"/>
            <a:ext cx="1260000" cy="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pic>
        <p:nvPicPr>
          <p:cNvPr id="98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4644" y="1272588"/>
            <a:ext cx="770354" cy="5636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9480757" y="1907851"/>
            <a:ext cx="1085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MA Designer 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794659" y="3530921"/>
            <a:ext cx="16259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Providing an animation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4" name="Image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065" y="5708481"/>
            <a:ext cx="735646" cy="717301"/>
          </a:xfrm>
          <a:prstGeom prst="rect">
            <a:avLst/>
          </a:prstGeom>
        </p:spPr>
      </p:pic>
      <p:pic>
        <p:nvPicPr>
          <p:cNvPr id="105" name="Imag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3494" y="5728963"/>
            <a:ext cx="720080" cy="703714"/>
          </a:xfrm>
          <a:prstGeom prst="rect">
            <a:avLst/>
          </a:prstGeom>
        </p:spPr>
      </p:pic>
      <p:cxnSp>
        <p:nvCxnSpPr>
          <p:cNvPr id="106" name="Connecteur droit avec flèche 105"/>
          <p:cNvCxnSpPr/>
          <p:nvPr/>
        </p:nvCxnSpPr>
        <p:spPr>
          <a:xfrm>
            <a:off x="8581067" y="6074980"/>
            <a:ext cx="1080000" cy="2252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pic>
        <p:nvPicPr>
          <p:cNvPr id="107" name="Picture 65" descr="MCj02380420000[1]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747" y="2510759"/>
            <a:ext cx="477334" cy="47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080349"/>
            <a:ext cx="2775921" cy="1689511"/>
          </a:xfrm>
          <a:prstGeom prst="rect">
            <a:avLst/>
          </a:prstGeom>
          <a:ln>
            <a:noFill/>
          </a:ln>
        </p:spPr>
      </p:pic>
      <p:sp>
        <p:nvSpPr>
          <p:cNvPr id="109" name="Rectangle 108"/>
          <p:cNvSpPr/>
          <p:nvPr/>
        </p:nvSpPr>
        <p:spPr>
          <a:xfrm>
            <a:off x="7248128" y="1302744"/>
            <a:ext cx="2268827" cy="950054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>
              <a:defRPr/>
            </a:pPr>
            <a:r>
              <a:rPr lang="fr-FR" sz="1100" b="1" dirty="0">
                <a:solidFill>
                  <a:prstClr val="black"/>
                </a:solidFill>
                <a:latin typeface="Calibri" panose="020F0502020204030204"/>
              </a:rPr>
              <a:t>Transformation  </a:t>
            </a:r>
            <a:r>
              <a:rPr lang="fr-FR" sz="1100" b="1" dirty="0" err="1">
                <a:solidFill>
                  <a:prstClr val="black"/>
                </a:solidFill>
                <a:latin typeface="Calibri" panose="020F0502020204030204"/>
              </a:rPr>
              <a:t>Specification</a:t>
            </a:r>
            <a:endParaRPr lang="en-US" sz="11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110" name="Tableau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16703"/>
              </p:ext>
            </p:extLst>
          </p:nvPr>
        </p:nvGraphicFramePr>
        <p:xfrm>
          <a:off x="7378531" y="1520896"/>
          <a:ext cx="2034211" cy="658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421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463511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800" b="1" spc="-7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800" dirty="0"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sz="800" dirty="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800" i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8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8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195580" marR="64769" indent="-72390">
                        <a:lnSpc>
                          <a:spcPct val="105100"/>
                        </a:lnSpc>
                      </a:pPr>
                      <a:r>
                        <a:rPr sz="8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(self.in.right !=</a:t>
                      </a:r>
                      <a:r>
                        <a:rPr sz="800" spc="-4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null){  self.in </a:t>
                      </a:r>
                      <a:r>
                        <a:rPr sz="8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self.in.</a:t>
                      </a:r>
                      <a:r>
                        <a:rPr sz="8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ight</a:t>
                      </a:r>
                      <a:r>
                        <a:rPr lang="fr-BE"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8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111" name="Rectangle 110"/>
          <p:cNvSpPr/>
          <p:nvPr/>
        </p:nvSpPr>
        <p:spPr>
          <a:xfrm>
            <a:off x="7896200" y="4451024"/>
            <a:ext cx="558000" cy="23877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b="1" dirty="0">
                <a:solidFill>
                  <a:srgbClr val="FF0000"/>
                </a:solidFill>
              </a:rPr>
              <a:t>:</a:t>
            </a:r>
            <a:r>
              <a:rPr lang="fr-FR" sz="900" b="1" dirty="0" err="1">
                <a:solidFill>
                  <a:srgbClr val="FF0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Pacman</a:t>
            </a:r>
            <a:endParaRPr lang="en-US" sz="900" b="1" dirty="0">
              <a:solidFill>
                <a:srgbClr val="FF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9053436" y="4464961"/>
            <a:ext cx="540000" cy="23877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b="1" dirty="0">
                <a:solidFill>
                  <a:srgbClr val="FF0000"/>
                </a:solidFill>
              </a:rPr>
              <a:t>f</a:t>
            </a:r>
            <a:r>
              <a:rPr lang="fr-FR" sz="900" b="1" dirty="0">
                <a:solidFill>
                  <a:srgbClr val="FF0000"/>
                </a:solidFill>
              </a:rPr>
              <a:t>: Cell   </a:t>
            </a:r>
            <a:endParaRPr lang="en-US" sz="900" b="1" dirty="0">
              <a:solidFill>
                <a:srgbClr val="FF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9711216" y="4464960"/>
            <a:ext cx="576000" cy="23877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b="1" dirty="0">
                <a:solidFill>
                  <a:srgbClr val="FF0000"/>
                </a:solidFill>
              </a:rPr>
              <a:t>t: Cell   </a:t>
            </a:r>
            <a:endParaRPr lang="en-US" sz="900" b="1" dirty="0">
              <a:solidFill>
                <a:srgbClr val="FF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4" name="Cube 113"/>
          <p:cNvSpPr/>
          <p:nvPr/>
        </p:nvSpPr>
        <p:spPr>
          <a:xfrm>
            <a:off x="5240288" y="4315460"/>
            <a:ext cx="544980" cy="498832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kern="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CM</a:t>
            </a:r>
            <a:r>
              <a:rPr lang="fr-FR" sz="1350" kern="0" baseline="-25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115" name="Cube 114"/>
          <p:cNvSpPr/>
          <p:nvPr/>
        </p:nvSpPr>
        <p:spPr>
          <a:xfrm>
            <a:off x="5354588" y="4429760"/>
            <a:ext cx="544980" cy="498832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kern="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CM</a:t>
            </a:r>
            <a:r>
              <a:rPr lang="fr-FR" sz="1350" kern="0" baseline="-25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116" name="Cube 115"/>
          <p:cNvSpPr/>
          <p:nvPr/>
        </p:nvSpPr>
        <p:spPr>
          <a:xfrm>
            <a:off x="5468888" y="4544060"/>
            <a:ext cx="544980" cy="498832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kern="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CM</a:t>
            </a:r>
            <a:r>
              <a:rPr lang="fr-FR" sz="1350" kern="0" baseline="-25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117" name="Cube 116"/>
          <p:cNvSpPr/>
          <p:nvPr/>
        </p:nvSpPr>
        <p:spPr>
          <a:xfrm>
            <a:off x="5583188" y="4658360"/>
            <a:ext cx="544980" cy="498832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kern="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UA</a:t>
            </a:r>
            <a:r>
              <a:rPr lang="fr-FR" sz="1350" kern="0" baseline="-250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118" name="ZoneTexte 117"/>
          <p:cNvSpPr txBox="1"/>
          <p:nvPr/>
        </p:nvSpPr>
        <p:spPr>
          <a:xfrm>
            <a:off x="4917001" y="3974764"/>
            <a:ext cx="136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fr-FR" sz="1400" spc="10" dirty="0">
                <a:latin typeface="Courier New"/>
                <a:ea typeface="+mn-ea"/>
                <a:cs typeface="Courier New"/>
              </a:rPr>
              <a:t>Atomic </a:t>
            </a:r>
            <a:r>
              <a:rPr lang="fr-FR" sz="1400" spc="10" dirty="0" err="1">
                <a:latin typeface="Courier New"/>
                <a:ea typeface="+mn-ea"/>
                <a:cs typeface="Courier New"/>
              </a:rPr>
              <a:t>UAs</a:t>
            </a:r>
            <a:r>
              <a:rPr lang="fr-FR" sz="1400" spc="10" dirty="0">
                <a:latin typeface="Courier New"/>
                <a:ea typeface="+mn-ea"/>
                <a:cs typeface="Courier New"/>
              </a:rPr>
              <a:t> </a:t>
            </a:r>
            <a:endParaRPr lang="en-US" sz="1400" spc="10" dirty="0">
              <a:latin typeface="Courier New"/>
              <a:ea typeface="+mn-ea"/>
              <a:cs typeface="Courier New"/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4721826" y="2704987"/>
            <a:ext cx="167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fr-FR" sz="1400" spc="10" dirty="0" err="1">
                <a:latin typeface="Courier New"/>
                <a:ea typeface="+mn-ea"/>
                <a:cs typeface="Courier New"/>
              </a:rPr>
              <a:t>Derived</a:t>
            </a:r>
            <a:r>
              <a:rPr lang="fr-FR" sz="1400" spc="10" dirty="0">
                <a:latin typeface="Courier New"/>
                <a:ea typeface="+mn-ea"/>
                <a:cs typeface="Courier New"/>
              </a:rPr>
              <a:t> </a:t>
            </a:r>
            <a:r>
              <a:rPr lang="fr-FR" sz="1400" spc="10" dirty="0" err="1">
                <a:latin typeface="Courier New"/>
                <a:ea typeface="+mn-ea"/>
                <a:cs typeface="Courier New"/>
              </a:rPr>
              <a:t>UAs</a:t>
            </a:r>
            <a:r>
              <a:rPr lang="fr-FR" sz="1400" spc="10" dirty="0">
                <a:latin typeface="Courier New"/>
                <a:ea typeface="+mn-ea"/>
                <a:cs typeface="Courier New"/>
              </a:rPr>
              <a:t> </a:t>
            </a:r>
            <a:endParaRPr lang="en-US" sz="1400" spc="10" dirty="0">
              <a:latin typeface="Courier New"/>
              <a:ea typeface="+mn-ea"/>
              <a:cs typeface="Courier New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91544" y="1456507"/>
            <a:ext cx="2564451" cy="1813373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kern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9251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5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5216" y="294079"/>
            <a:ext cx="9062784" cy="790787"/>
          </a:xfrm>
        </p:spPr>
        <p:txBody>
          <a:bodyPr/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Roadmap Proposal</a:t>
            </a:r>
            <a:endParaRPr lang="en-GB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8556395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26</a:t>
            </a:r>
            <a:endParaRPr lang="en-US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399" y="2023761"/>
            <a:ext cx="1576185" cy="1134853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668" y="3633870"/>
            <a:ext cx="1569019" cy="1092989"/>
          </a:xfrm>
          <a:prstGeom prst="rect">
            <a:avLst/>
          </a:prstGeom>
        </p:spPr>
      </p:pic>
      <p:cxnSp>
        <p:nvCxnSpPr>
          <p:cNvPr id="53" name="Connecteur droit 52"/>
          <p:cNvCxnSpPr/>
          <p:nvPr/>
        </p:nvCxnSpPr>
        <p:spPr>
          <a:xfrm>
            <a:off x="3694661" y="1557352"/>
            <a:ext cx="0" cy="5040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5879977" y="1557352"/>
            <a:ext cx="0" cy="5040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8826308" y="1279794"/>
            <a:ext cx="1158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b="1" u="sng" dirty="0" err="1">
                <a:solidFill>
                  <a:srgbClr val="FF0000"/>
                </a:solidFill>
              </a:rPr>
              <a:t>R</a:t>
            </a:r>
            <a:r>
              <a:rPr lang="fr-BE" sz="1200" b="1" u="sng" dirty="0" err="1">
                <a:solidFill>
                  <a:srgbClr val="FF0000"/>
                </a:solidFill>
              </a:rPr>
              <a:t>ender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160" y="5114191"/>
            <a:ext cx="1579933" cy="1032102"/>
          </a:xfrm>
          <a:prstGeom prst="rect">
            <a:avLst/>
          </a:prstGeom>
        </p:spPr>
      </p:pic>
      <p:pic>
        <p:nvPicPr>
          <p:cNvPr id="66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5649" y="4106466"/>
            <a:ext cx="1140789" cy="949289"/>
          </a:xfrm>
          <a:prstGeom prst="rect">
            <a:avLst/>
          </a:prstGeom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6290" y="5190689"/>
            <a:ext cx="1184655" cy="1138397"/>
          </a:xfrm>
          <a:prstGeom prst="rect">
            <a:avLst/>
          </a:prstGeom>
        </p:spPr>
      </p:pic>
      <p:cxnSp>
        <p:nvCxnSpPr>
          <p:cNvPr id="68" name="Straight Arrow Connector 7"/>
          <p:cNvCxnSpPr/>
          <p:nvPr/>
        </p:nvCxnSpPr>
        <p:spPr>
          <a:xfrm flipH="1" flipV="1">
            <a:off x="2783620" y="4994779"/>
            <a:ext cx="0" cy="278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11"/>
          <p:cNvSpPr txBox="1"/>
          <p:nvPr/>
        </p:nvSpPr>
        <p:spPr>
          <a:xfrm>
            <a:off x="2698925" y="5055754"/>
            <a:ext cx="6803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>
                <a:solidFill>
                  <a:srgbClr val="0070C0"/>
                </a:solidFill>
              </a:rPr>
              <a:t>merges</a:t>
            </a:r>
            <a:endParaRPr lang="en-GB" sz="800" dirty="0">
              <a:solidFill>
                <a:srgbClr val="0070C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743368" y="2924944"/>
            <a:ext cx="1760344" cy="1122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>
              <a:defRPr/>
            </a:pPr>
            <a:r>
              <a:rPr lang="fr-FR" sz="1050" b="1" dirty="0">
                <a:solidFill>
                  <a:prstClr val="black"/>
                </a:solidFill>
                <a:latin typeface="Calibri" panose="020F0502020204030204"/>
              </a:rPr>
              <a:t>Transformation  </a:t>
            </a:r>
            <a:r>
              <a:rPr lang="fr-FR" sz="1050" b="1" dirty="0" err="1">
                <a:solidFill>
                  <a:prstClr val="black"/>
                </a:solidFill>
                <a:latin typeface="Calibri" panose="020F0502020204030204"/>
              </a:rPr>
              <a:t>Specification</a:t>
            </a:r>
            <a:endParaRPr lang="en-US" sz="105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72" name="Tableau 71"/>
          <p:cNvGraphicFramePr>
            <a:graphicFrameLocks noGrp="1"/>
          </p:cNvGraphicFramePr>
          <p:nvPr>
            <p:extLst/>
          </p:nvPr>
        </p:nvGraphicFramePr>
        <p:xfrm>
          <a:off x="1825864" y="3145064"/>
          <a:ext cx="1567544" cy="786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7544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57893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800" b="1" spc="-7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800" dirty="0"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sz="800" dirty="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800" i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8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8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195580" marR="64769" indent="-72390">
                        <a:lnSpc>
                          <a:spcPct val="105100"/>
                        </a:lnSpc>
                      </a:pPr>
                      <a:r>
                        <a:rPr sz="8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(self.in.right !=</a:t>
                      </a:r>
                      <a:r>
                        <a:rPr sz="800" spc="-4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null){  self.in </a:t>
                      </a:r>
                      <a:r>
                        <a:rPr sz="8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self.in.</a:t>
                      </a:r>
                      <a:r>
                        <a:rPr sz="8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ight</a:t>
                      </a:r>
                      <a:r>
                        <a:rPr lang="fr-BE"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8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cxnSp>
        <p:nvCxnSpPr>
          <p:cNvPr id="74" name="Connecteur droit avec flèche 73"/>
          <p:cNvCxnSpPr/>
          <p:nvPr/>
        </p:nvCxnSpPr>
        <p:spPr>
          <a:xfrm>
            <a:off x="5375920" y="2204864"/>
            <a:ext cx="64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5248875" y="1990661"/>
            <a:ext cx="1036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err="1">
                <a:solidFill>
                  <a:srgbClr val="FF0000"/>
                </a:solidFill>
              </a:rPr>
              <a:t>Breackpoint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2951470" y="1268761"/>
            <a:ext cx="139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b="1" u="sng" dirty="0" err="1">
                <a:solidFill>
                  <a:srgbClr val="FF0000"/>
                </a:solidFill>
              </a:rPr>
              <a:t>Execute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5159897" y="1268761"/>
            <a:ext cx="139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b="1" u="sng" dirty="0" err="1">
                <a:solidFill>
                  <a:srgbClr val="FF0000"/>
                </a:solidFill>
              </a:rPr>
              <a:t>Communicate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cxnSp>
        <p:nvCxnSpPr>
          <p:cNvPr id="79" name="Connecteur droit 78"/>
          <p:cNvCxnSpPr/>
          <p:nvPr/>
        </p:nvCxnSpPr>
        <p:spPr>
          <a:xfrm>
            <a:off x="7968208" y="1557352"/>
            <a:ext cx="0" cy="5040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8472264" y="6166466"/>
            <a:ext cx="7920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BE" sz="2800" b="1" dirty="0"/>
              <a:t>…</a:t>
            </a:r>
            <a:endParaRPr lang="en-US" sz="2800" b="1" dirty="0"/>
          </a:p>
        </p:txBody>
      </p:sp>
      <p:sp>
        <p:nvSpPr>
          <p:cNvPr id="82" name="ZoneTexte 81"/>
          <p:cNvSpPr txBox="1"/>
          <p:nvPr/>
        </p:nvSpPr>
        <p:spPr>
          <a:xfrm>
            <a:off x="6576829" y="6166466"/>
            <a:ext cx="7920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BE" sz="2800" b="1" dirty="0"/>
              <a:t>…</a:t>
            </a:r>
            <a:endParaRPr lang="en-US" sz="2800" b="1" dirty="0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6724956" y="3213008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6744072" y="4725176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6769041" y="6069321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5383047" y="3218285"/>
            <a:ext cx="64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ZoneTexte 92"/>
          <p:cNvSpPr txBox="1"/>
          <p:nvPr/>
        </p:nvSpPr>
        <p:spPr>
          <a:xfrm>
            <a:off x="5256002" y="3004082"/>
            <a:ext cx="1036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err="1">
                <a:solidFill>
                  <a:srgbClr val="FF0000"/>
                </a:solidFill>
              </a:rPr>
              <a:t>Breackpoint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95" name="Connecteur droit avec flèche 94"/>
          <p:cNvCxnSpPr/>
          <p:nvPr/>
        </p:nvCxnSpPr>
        <p:spPr>
          <a:xfrm>
            <a:off x="5383047" y="4203150"/>
            <a:ext cx="64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5256002" y="3988947"/>
            <a:ext cx="1036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err="1">
                <a:solidFill>
                  <a:srgbClr val="FF0000"/>
                </a:solidFill>
              </a:rPr>
              <a:t>Breackpoint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3330" y="2042988"/>
            <a:ext cx="1400292" cy="4050308"/>
          </a:xfrm>
          <a:prstGeom prst="rect">
            <a:avLst/>
          </a:prstGeom>
        </p:spPr>
      </p:pic>
      <p:sp>
        <p:nvSpPr>
          <p:cNvPr id="98" name="ZoneTexte 97"/>
          <p:cNvSpPr txBox="1"/>
          <p:nvPr/>
        </p:nvSpPr>
        <p:spPr>
          <a:xfrm>
            <a:off x="1617251" y="1785494"/>
            <a:ext cx="16912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1050" b="1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fr-BE" sz="1050" b="1" dirty="0">
                <a:solidFill>
                  <a:srgbClr val="C00000"/>
                </a:solidFill>
                <a:latin typeface="LinLibertineT"/>
              </a:rPr>
              <a:t>By Annotation: </a:t>
            </a:r>
            <a:endParaRPr lang="en-US" sz="1050" b="1" dirty="0">
              <a:solidFill>
                <a:srgbClr val="C00000"/>
              </a:solidFill>
              <a:latin typeface="LinLibertineT"/>
            </a:endParaRPr>
          </a:p>
          <a:p>
            <a:pPr marL="914400" lvl="1" indent="-457200">
              <a:buFont typeface="Courier New" panose="02070309020205020404" pitchFamily="49" charset="0"/>
              <a:buChar char="o"/>
              <a:defRPr/>
            </a:pPr>
            <a:endParaRPr lang="en-US" sz="1050" dirty="0">
              <a:solidFill>
                <a:prstClr val="black"/>
              </a:solidFill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1050" b="1" dirty="0">
                <a:solidFill>
                  <a:srgbClr val="C00000"/>
                </a:solidFill>
              </a:rPr>
              <a:t>By Explicit Map:</a:t>
            </a:r>
            <a:r>
              <a:rPr lang="en-US" sz="1050" dirty="0">
                <a:solidFill>
                  <a:srgbClr val="C00000"/>
                </a:solidFill>
              </a:rPr>
              <a:t> </a:t>
            </a:r>
            <a:r>
              <a:rPr lang="en-US" sz="1050" dirty="0">
                <a:solidFill>
                  <a:prstClr val="black"/>
                </a:solidFill>
              </a:rPr>
              <a:t/>
            </a:r>
            <a:br>
              <a:rPr lang="en-US" sz="1050" dirty="0">
                <a:solidFill>
                  <a:prstClr val="black"/>
                </a:solidFill>
              </a:rPr>
            </a:br>
            <a:r>
              <a:rPr lang="en-US" sz="1050" dirty="0">
                <a:solidFill>
                  <a:srgbClr val="000000"/>
                </a:solidFill>
                <a:latin typeface="LinLibertineT"/>
              </a:rPr>
              <a:t> </a:t>
            </a:r>
            <a:endParaRPr lang="en-US" sz="1050" b="1" dirty="0">
              <a:solidFill>
                <a:prstClr val="black"/>
              </a:solidFill>
            </a:endParaRPr>
          </a:p>
        </p:txBody>
      </p:sp>
      <p:pic>
        <p:nvPicPr>
          <p:cNvPr id="99" name="Image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5988" y="2564904"/>
            <a:ext cx="1856566" cy="262512"/>
          </a:xfrm>
          <a:prstGeom prst="rect">
            <a:avLst/>
          </a:prstGeom>
        </p:spPr>
      </p:pic>
      <p:cxnSp>
        <p:nvCxnSpPr>
          <p:cNvPr id="19" name="Connecteur droit 18"/>
          <p:cNvCxnSpPr/>
          <p:nvPr/>
        </p:nvCxnSpPr>
        <p:spPr>
          <a:xfrm>
            <a:off x="7041427" y="2100514"/>
            <a:ext cx="1195424" cy="881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Image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8034489" y="2098172"/>
            <a:ext cx="1481964" cy="1077239"/>
          </a:xfrm>
          <a:prstGeom prst="rect">
            <a:avLst/>
          </a:prstGeom>
        </p:spPr>
      </p:pic>
      <p:cxnSp>
        <p:nvCxnSpPr>
          <p:cNvPr id="116" name="Connecteur droit 115"/>
          <p:cNvCxnSpPr/>
          <p:nvPr/>
        </p:nvCxnSpPr>
        <p:spPr>
          <a:xfrm flipV="1">
            <a:off x="7000336" y="3688955"/>
            <a:ext cx="137625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>
            <a:off x="7091698" y="5189913"/>
            <a:ext cx="1301991" cy="2729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endCxn id="230" idx="2"/>
          </p:cNvCxnSpPr>
          <p:nvPr/>
        </p:nvCxnSpPr>
        <p:spPr>
          <a:xfrm flipV="1">
            <a:off x="7533942" y="5725425"/>
            <a:ext cx="895630" cy="26150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2" name="Image 1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5450" y="3688955"/>
            <a:ext cx="1006559" cy="988962"/>
          </a:xfrm>
          <a:prstGeom prst="rect">
            <a:avLst/>
          </a:prstGeom>
        </p:spPr>
      </p:pic>
      <p:cxnSp>
        <p:nvCxnSpPr>
          <p:cNvPr id="133" name="Connecteur droit avec flèche 132"/>
          <p:cNvCxnSpPr/>
          <p:nvPr/>
        </p:nvCxnSpPr>
        <p:spPr>
          <a:xfrm>
            <a:off x="9768408" y="3069016"/>
            <a:ext cx="0" cy="504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4" name="Image 1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54944" y="2077894"/>
            <a:ext cx="1048670" cy="1016237"/>
          </a:xfrm>
          <a:prstGeom prst="rect">
            <a:avLst/>
          </a:prstGeom>
        </p:spPr>
      </p:pic>
      <p:sp>
        <p:nvSpPr>
          <p:cNvPr id="145" name="ZoneTexte 144"/>
          <p:cNvSpPr txBox="1"/>
          <p:nvPr/>
        </p:nvSpPr>
        <p:spPr>
          <a:xfrm>
            <a:off x="9768408" y="3152002"/>
            <a:ext cx="741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animate</a:t>
            </a:r>
            <a:endParaRPr lang="en-US" sz="1200" dirty="0"/>
          </a:p>
        </p:txBody>
      </p:sp>
      <p:pic>
        <p:nvPicPr>
          <p:cNvPr id="146" name="Image 1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87433" y="5166511"/>
            <a:ext cx="1016181" cy="1023388"/>
          </a:xfrm>
          <a:prstGeom prst="rect">
            <a:avLst/>
          </a:prstGeom>
        </p:spPr>
      </p:pic>
      <p:sp>
        <p:nvSpPr>
          <p:cNvPr id="147" name="ZoneTexte 146"/>
          <p:cNvSpPr txBox="1"/>
          <p:nvPr/>
        </p:nvSpPr>
        <p:spPr>
          <a:xfrm>
            <a:off x="9840417" y="6166466"/>
            <a:ext cx="8089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BE" sz="2800" b="1" dirty="0"/>
              <a:t>…</a:t>
            </a:r>
            <a:endParaRPr lang="en-US" sz="2800" b="1" dirty="0"/>
          </a:p>
        </p:txBody>
      </p:sp>
      <p:cxnSp>
        <p:nvCxnSpPr>
          <p:cNvPr id="148" name="Connecteur droit avec flèche 147"/>
          <p:cNvCxnSpPr/>
          <p:nvPr/>
        </p:nvCxnSpPr>
        <p:spPr>
          <a:xfrm>
            <a:off x="9768408" y="4653192"/>
            <a:ext cx="0" cy="504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ZoneTexte 148"/>
          <p:cNvSpPr txBox="1"/>
          <p:nvPr/>
        </p:nvSpPr>
        <p:spPr>
          <a:xfrm>
            <a:off x="9768408" y="4736178"/>
            <a:ext cx="7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animate</a:t>
            </a:r>
            <a:endParaRPr lang="en-US" sz="1200" dirty="0"/>
          </a:p>
        </p:txBody>
      </p:sp>
      <p:cxnSp>
        <p:nvCxnSpPr>
          <p:cNvPr id="150" name="Connecteur droit avec flèche 149"/>
          <p:cNvCxnSpPr/>
          <p:nvPr/>
        </p:nvCxnSpPr>
        <p:spPr>
          <a:xfrm>
            <a:off x="9768408" y="6165304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ZoneTexte 151"/>
          <p:cNvSpPr txBox="1"/>
          <p:nvPr/>
        </p:nvSpPr>
        <p:spPr>
          <a:xfrm>
            <a:off x="9840416" y="6089969"/>
            <a:ext cx="7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animate</a:t>
            </a:r>
            <a:endParaRPr lang="en-US" sz="1200" dirty="0"/>
          </a:p>
        </p:txBody>
      </p:sp>
      <p:cxnSp>
        <p:nvCxnSpPr>
          <p:cNvPr id="153" name="Connecteur droit 152"/>
          <p:cNvCxnSpPr/>
          <p:nvPr/>
        </p:nvCxnSpPr>
        <p:spPr>
          <a:xfrm>
            <a:off x="9405759" y="1557352"/>
            <a:ext cx="0" cy="5040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7392144" y="1268761"/>
            <a:ext cx="110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b="1" u="sng" dirty="0" err="1">
                <a:solidFill>
                  <a:srgbClr val="FF0000"/>
                </a:solidFill>
              </a:rPr>
              <a:t>Synchronize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cxnSp>
        <p:nvCxnSpPr>
          <p:cNvPr id="193" name="Connecteur droit 192"/>
          <p:cNvCxnSpPr/>
          <p:nvPr/>
        </p:nvCxnSpPr>
        <p:spPr>
          <a:xfrm>
            <a:off x="6682353" y="2447055"/>
            <a:ext cx="1619711" cy="759989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ZoneTexte 198"/>
          <p:cNvSpPr txBox="1"/>
          <p:nvPr/>
        </p:nvSpPr>
        <p:spPr>
          <a:xfrm>
            <a:off x="6744073" y="3208018"/>
            <a:ext cx="6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Step</a:t>
            </a:r>
            <a:r>
              <a:rPr lang="fr-BE" sz="1200" dirty="0"/>
              <a:t> 1</a:t>
            </a:r>
            <a:endParaRPr lang="en-US" sz="1200" dirty="0"/>
          </a:p>
        </p:txBody>
      </p:sp>
      <p:sp>
        <p:nvSpPr>
          <p:cNvPr id="200" name="ZoneTexte 199"/>
          <p:cNvSpPr txBox="1"/>
          <p:nvPr/>
        </p:nvSpPr>
        <p:spPr>
          <a:xfrm>
            <a:off x="6795276" y="4734157"/>
            <a:ext cx="738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Step</a:t>
            </a:r>
            <a:r>
              <a:rPr lang="fr-BE" sz="1200" dirty="0"/>
              <a:t> 2</a:t>
            </a:r>
            <a:endParaRPr lang="en-US" sz="1200" dirty="0"/>
          </a:p>
        </p:txBody>
      </p:sp>
      <p:sp>
        <p:nvSpPr>
          <p:cNvPr id="201" name="ZoneTexte 200"/>
          <p:cNvSpPr txBox="1"/>
          <p:nvPr/>
        </p:nvSpPr>
        <p:spPr>
          <a:xfrm>
            <a:off x="6940484" y="6089968"/>
            <a:ext cx="738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Step</a:t>
            </a:r>
            <a:r>
              <a:rPr lang="fr-BE" sz="1200" dirty="0"/>
              <a:t> 3</a:t>
            </a:r>
            <a:endParaRPr lang="en-US" sz="1200" dirty="0"/>
          </a:p>
        </p:txBody>
      </p:sp>
      <p:sp>
        <p:nvSpPr>
          <p:cNvPr id="203" name="ZoneTexte 202"/>
          <p:cNvSpPr txBox="1"/>
          <p:nvPr/>
        </p:nvSpPr>
        <p:spPr>
          <a:xfrm>
            <a:off x="1601199" y="1511716"/>
            <a:ext cx="9216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Map </a:t>
            </a:r>
            <a:r>
              <a:rPr lang="en-US" sz="1600" b="1" dirty="0"/>
              <a:t>AUs 2</a:t>
            </a:r>
            <a:r>
              <a:rPr lang="en-US" sz="1600" b="1" dirty="0"/>
              <a:t>TUs              </a:t>
            </a:r>
            <a:r>
              <a:rPr lang="fr-BE" sz="1600" b="1" dirty="0"/>
              <a:t>Trace </a:t>
            </a:r>
            <a:r>
              <a:rPr lang="fr-BE" sz="1600" b="1" dirty="0"/>
              <a:t>code </a:t>
            </a:r>
            <a:r>
              <a:rPr lang="fr-BE" sz="1600" b="1" dirty="0" err="1"/>
              <a:t>listner</a:t>
            </a:r>
            <a:r>
              <a:rPr lang="fr-BE" sz="1600" b="1" dirty="0"/>
              <a:t>           </a:t>
            </a:r>
            <a:r>
              <a:rPr lang="fr-BE" sz="1600" b="1" dirty="0"/>
              <a:t>Model </a:t>
            </a:r>
            <a:r>
              <a:rPr lang="fr-BE" sz="1600" b="1" dirty="0"/>
              <a:t>State                  </a:t>
            </a:r>
            <a:r>
              <a:rPr lang="fr-BE" sz="1600" b="1" dirty="0" err="1"/>
              <a:t>UAs</a:t>
            </a:r>
            <a:r>
              <a:rPr lang="fr-BE" sz="1600" b="1" dirty="0"/>
              <a:t>               front-end </a:t>
            </a:r>
            <a:endParaRPr lang="fr-BE" sz="1600" b="1" dirty="0"/>
          </a:p>
          <a:p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7" name="Arc 206"/>
          <p:cNvSpPr/>
          <p:nvPr/>
        </p:nvSpPr>
        <p:spPr>
          <a:xfrm rot="17427031">
            <a:off x="3603299" y="1438616"/>
            <a:ext cx="288032" cy="504056"/>
          </a:xfrm>
          <a:prstGeom prst="arc">
            <a:avLst>
              <a:gd name="adj1" fmla="val 16200000"/>
              <a:gd name="adj2" fmla="val 199804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c 207"/>
          <p:cNvSpPr/>
          <p:nvPr/>
        </p:nvSpPr>
        <p:spPr>
          <a:xfrm rot="17427031">
            <a:off x="5809537" y="1430058"/>
            <a:ext cx="288032" cy="504056"/>
          </a:xfrm>
          <a:prstGeom prst="arc">
            <a:avLst>
              <a:gd name="adj1" fmla="val 16200000"/>
              <a:gd name="adj2" fmla="val 199804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c 208"/>
          <p:cNvSpPr/>
          <p:nvPr/>
        </p:nvSpPr>
        <p:spPr>
          <a:xfrm rot="17427031">
            <a:off x="7966639" y="1441806"/>
            <a:ext cx="288032" cy="504056"/>
          </a:xfrm>
          <a:prstGeom prst="arc">
            <a:avLst>
              <a:gd name="adj1" fmla="val 16200000"/>
              <a:gd name="adj2" fmla="val 199804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c 209"/>
          <p:cNvSpPr/>
          <p:nvPr/>
        </p:nvSpPr>
        <p:spPr>
          <a:xfrm rot="17427031">
            <a:off x="9334791" y="1441806"/>
            <a:ext cx="288032" cy="504056"/>
          </a:xfrm>
          <a:prstGeom prst="arc">
            <a:avLst>
              <a:gd name="adj1" fmla="val 16200000"/>
              <a:gd name="adj2" fmla="val 199804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9" name="Image 2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080684" y="3736171"/>
            <a:ext cx="1461292" cy="869480"/>
          </a:xfrm>
          <a:prstGeom prst="rect">
            <a:avLst/>
          </a:prstGeom>
        </p:spPr>
      </p:pic>
      <p:pic>
        <p:nvPicPr>
          <p:cNvPr id="230" name="Image 2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8133666" y="5290685"/>
            <a:ext cx="1461292" cy="869480"/>
          </a:xfrm>
          <a:prstGeom prst="rect">
            <a:avLst/>
          </a:prstGeom>
        </p:spPr>
      </p:pic>
      <p:cxnSp>
        <p:nvCxnSpPr>
          <p:cNvPr id="231" name="Connecteur droit 230"/>
          <p:cNvCxnSpPr>
            <a:endCxn id="229" idx="2"/>
          </p:cNvCxnSpPr>
          <p:nvPr/>
        </p:nvCxnSpPr>
        <p:spPr>
          <a:xfrm>
            <a:off x="7536160" y="3931703"/>
            <a:ext cx="840430" cy="239209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Connecteur droit 235"/>
          <p:cNvCxnSpPr>
            <a:endCxn id="229" idx="2"/>
          </p:cNvCxnSpPr>
          <p:nvPr/>
        </p:nvCxnSpPr>
        <p:spPr>
          <a:xfrm>
            <a:off x="6657042" y="4167675"/>
            <a:ext cx="1719549" cy="323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Connecteur droit 238"/>
          <p:cNvCxnSpPr>
            <a:endCxn id="230" idx="2"/>
          </p:cNvCxnSpPr>
          <p:nvPr/>
        </p:nvCxnSpPr>
        <p:spPr>
          <a:xfrm>
            <a:off x="7536160" y="5554929"/>
            <a:ext cx="893412" cy="17049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4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1847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Ingredients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to Build Animators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3200" b="1" dirty="0">
                <a:solidFill>
                  <a:srgbClr val="00B050"/>
                </a:solidFill>
              </a:rPr>
              <a:t/>
            </a:r>
            <a:br>
              <a:rPr lang="en-US" sz="3200" b="1" dirty="0">
                <a:solidFill>
                  <a:srgbClr val="00B050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 </a:t>
            </a:r>
            <a:endParaRPr lang="en-US" sz="3200" b="1" dirty="0">
              <a:solidFill>
                <a:srgbClr val="00B05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9251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>
                <a:solidFill>
                  <a:prstClr val="white"/>
                </a:solidFill>
                <a:latin typeface="Calibri"/>
              </a:rPr>
              <a:pPr>
                <a:defRPr/>
              </a:pPr>
              <a:t>28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9326" y="1412776"/>
            <a:ext cx="9028674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fr-FR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Model Animation of Model Transformation in MDE </a:t>
            </a:r>
            <a:endParaRPr lang="en-US" sz="1600" b="1" dirty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Lack </a:t>
            </a:r>
            <a:r>
              <a:rPr lang="en-US" sz="16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ﬂexibility in the MA specification, and reuse of MA units across </a:t>
            </a:r>
            <a:r>
              <a:rPr lang="en-US" sz="1600" dirty="0" err="1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Dsls</a:t>
            </a:r>
            <a:endParaRPr lang="en-US" sz="1600" dirty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First step towards a systematic approach for MA engineering, </a:t>
            </a:r>
            <a:endParaRPr lang="en-US" sz="1600" b="1" dirty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Three </a:t>
            </a:r>
            <a:r>
              <a:rPr lang="en-US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important challenges</a:t>
            </a:r>
            <a:r>
              <a:rPr lang="en-US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.</a:t>
            </a:r>
          </a:p>
          <a:p>
            <a:pPr marL="1657350" lvl="3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Designing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concrete syntaxes for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DSLs,</a:t>
            </a:r>
            <a:endParaRPr lang="en-US" sz="1400" dirty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compositional approach for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defining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complex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MA,</a:t>
            </a:r>
            <a:endParaRPr lang="en-US" sz="1400" dirty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inked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to appropriate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TUs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that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would drive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the MAs. </a:t>
            </a:r>
            <a:endParaRPr lang="en-US" sz="1400" dirty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Our Proposal &amp; Usage </a:t>
            </a:r>
            <a:r>
              <a:rPr lang="en-US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Scenario</a:t>
            </a:r>
          </a:p>
          <a:p>
            <a:pPr lvl="2">
              <a:lnSpc>
                <a:spcPct val="150000"/>
              </a:lnSpc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914400" lvl="1" indent="-457200" eaLnBrk="0" hangingPunct="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50"/>
                </a:solidFill>
                <a:latin typeface="+mj-lt"/>
                <a:cs typeface="+mn-c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marL="1371600" lvl="2" indent="-4572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 our Proposal</a:t>
            </a:r>
          </a:p>
          <a:p>
            <a:pPr marL="1371600" lvl="2" indent="-457200" defTabSz="4572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Evaluating the Prototype's Usability </a:t>
            </a:r>
          </a:p>
          <a:p>
            <a:pPr marL="1371600" lvl="2" indent="-4572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Used as an Educational -Aid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Thank you for your attention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418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Challenges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44" y="1528751"/>
            <a:ext cx="3562496" cy="252031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403030" y="3775238"/>
            <a:ext cx="16168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LinLibertineT"/>
              </a:rPr>
              <a:t>e.g. </a:t>
            </a:r>
            <a:r>
              <a:rPr lang="en-US" sz="1100" dirty="0" err="1">
                <a:solidFill>
                  <a:srgbClr val="000000"/>
                </a:solidFill>
                <a:latin typeface="LinLibertineT"/>
              </a:rPr>
              <a:t>Modellers</a:t>
            </a:r>
            <a:endParaRPr lang="en-US" sz="1100" dirty="0">
              <a:solidFill>
                <a:srgbClr val="000000"/>
              </a:solidFill>
              <a:latin typeface="LinLibertineT"/>
            </a:endParaRP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LinLibertineT"/>
              </a:rPr>
              <a:t>             MT </a:t>
            </a:r>
            <a:r>
              <a:rPr lang="en-US" sz="1100" dirty="0">
                <a:solidFill>
                  <a:srgbClr val="000000"/>
                </a:solidFill>
                <a:latin typeface="LinLibertineT"/>
              </a:rPr>
              <a:t>D</a:t>
            </a:r>
            <a:r>
              <a:rPr lang="en-US" sz="1100" dirty="0">
                <a:solidFill>
                  <a:srgbClr val="000000"/>
                </a:solidFill>
                <a:latin typeface="LinLibertineT"/>
              </a:rPr>
              <a:t>esigners</a:t>
            </a:r>
            <a:r>
              <a:rPr lang="en-US" sz="1100" dirty="0"/>
              <a:t> 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</p:txBody>
      </p:sp>
      <p:pic>
        <p:nvPicPr>
          <p:cNvPr id="61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9891" y="3384536"/>
            <a:ext cx="542891" cy="49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625" y="2864757"/>
            <a:ext cx="1084483" cy="118430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Bulle ronde 62"/>
          <p:cNvSpPr/>
          <p:nvPr/>
        </p:nvSpPr>
        <p:spPr>
          <a:xfrm>
            <a:off x="2162677" y="1768387"/>
            <a:ext cx="2499835" cy="947977"/>
          </a:xfrm>
          <a:prstGeom prst="wedgeEllipseCallout">
            <a:avLst>
              <a:gd name="adj1" fmla="val -14906"/>
              <a:gd name="adj2" fmla="val 895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rgbClr val="000000"/>
              </a:solidFill>
              <a:latin typeface="LinLibertineT"/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LinLibertineT"/>
              </a:rPr>
              <a:t>An </a:t>
            </a:r>
            <a:r>
              <a:rPr lang="en-US" sz="1400" b="1" u="sng" dirty="0">
                <a:solidFill>
                  <a:srgbClr val="000000"/>
                </a:solidFill>
                <a:latin typeface="LinLibertineT"/>
              </a:rPr>
              <a:t>insurance</a:t>
            </a:r>
            <a:r>
              <a:rPr lang="en-US" sz="1400" dirty="0">
                <a:solidFill>
                  <a:srgbClr val="000000"/>
                </a:solidFill>
                <a:latin typeface="LinLibertineT"/>
              </a:rPr>
              <a:t> that their models </a:t>
            </a:r>
            <a:r>
              <a:rPr lang="en-US" sz="1400" u="sng" dirty="0">
                <a:solidFill>
                  <a:srgbClr val="000000"/>
                </a:solidFill>
                <a:latin typeface="LinLibertineT"/>
              </a:rPr>
              <a:t>behave</a:t>
            </a:r>
            <a:r>
              <a:rPr lang="en-US" sz="1400" dirty="0">
                <a:solidFill>
                  <a:srgbClr val="000000"/>
                </a:solidFill>
                <a:latin typeface="LinLibertineT"/>
              </a:rPr>
              <a:t> as expected</a:t>
            </a:r>
            <a:r>
              <a:rPr lang="en-US" sz="1400" dirty="0"/>
              <a:t> </a:t>
            </a:r>
          </a:p>
          <a:p>
            <a:pPr algn="ctr"/>
            <a:endParaRPr lang="en-US" sz="1400" dirty="0"/>
          </a:p>
        </p:txBody>
      </p:sp>
      <p:sp>
        <p:nvSpPr>
          <p:cNvPr id="68" name="ZoneTexte 67"/>
          <p:cNvSpPr txBox="1"/>
          <p:nvPr/>
        </p:nvSpPr>
        <p:spPr>
          <a:xfrm>
            <a:off x="6115727" y="1317828"/>
            <a:ext cx="423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dirty="0"/>
              <a:t>Model Transformation Background</a:t>
            </a:r>
            <a:endParaRPr lang="en-US" sz="1800" b="1" dirty="0"/>
          </a:p>
        </p:txBody>
      </p:sp>
      <p:sp>
        <p:nvSpPr>
          <p:cNvPr id="69" name="Rectangle 68"/>
          <p:cNvSpPr/>
          <p:nvPr/>
        </p:nvSpPr>
        <p:spPr>
          <a:xfrm>
            <a:off x="2495601" y="4528120"/>
            <a:ext cx="728252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/>
              <a:t>What </a:t>
            </a:r>
            <a:r>
              <a:rPr lang="en-US" sz="1800" dirty="0"/>
              <a:t>is going on during a </a:t>
            </a:r>
            <a:r>
              <a:rPr lang="en-US" sz="1800" dirty="0"/>
              <a:t>Model Transformation (MT) ?</a:t>
            </a:r>
          </a:p>
          <a:p>
            <a:r>
              <a:rPr lang="en-US" sz="1800" dirty="0"/>
              <a:t> 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⟹ </a:t>
            </a:r>
            <a:r>
              <a:rPr lang="en-US" sz="1800" b="1" dirty="0">
                <a:solidFill>
                  <a:srgbClr val="0066FF"/>
                </a:solidFill>
              </a:rPr>
              <a:t>Model </a:t>
            </a:r>
            <a:r>
              <a:rPr lang="en-US" sz="1800" b="1" dirty="0">
                <a:solidFill>
                  <a:srgbClr val="0066FF"/>
                </a:solidFill>
              </a:rPr>
              <a:t>Animation (MA</a:t>
            </a:r>
            <a:r>
              <a:rPr lang="en-US" sz="1800" b="1" dirty="0">
                <a:solidFill>
                  <a:srgbClr val="0066FF"/>
                </a:solidFill>
              </a:rPr>
              <a:t>)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783632" y="5642574"/>
            <a:ext cx="5616624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Guidelines</a:t>
            </a:r>
            <a:r>
              <a:rPr lang="en-US" sz="1400" dirty="0"/>
              <a:t> for </a:t>
            </a:r>
            <a:r>
              <a:rPr lang="en-US" sz="1400" dirty="0"/>
              <a:t>DSL </a:t>
            </a:r>
            <a:r>
              <a:rPr lang="en-US" sz="1400" dirty="0"/>
              <a:t>testing, debugging, and formal verification </a:t>
            </a:r>
            <a:endParaRPr lang="en-US" sz="1400" b="1" dirty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1400" b="1" dirty="0">
                <a:latin typeface="Cambria Math" panose="02040503050406030204" pitchFamily="18" charset="0"/>
                <a:ea typeface="Cambria Math" panose="02040503050406030204" pitchFamily="18" charset="0"/>
                <a:cs typeface="Ebrima" panose="02000000000000000000" pitchFamily="2" charset="0"/>
              </a:rPr>
              <a:t>⤍    </a:t>
            </a:r>
            <a:r>
              <a:rPr lang="en-U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 </a:t>
            </a:r>
            <a:r>
              <a:rPr lang="en-U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Animation (MA) </a:t>
            </a:r>
            <a:r>
              <a:rPr lang="en-US" sz="1400" dirty="0"/>
              <a:t>has </a:t>
            </a:r>
            <a:r>
              <a:rPr lang="en-US" sz="1400" dirty="0"/>
              <a:t>received way </a:t>
            </a:r>
            <a:r>
              <a:rPr lang="en-US" sz="1400" dirty="0">
                <a:solidFill>
                  <a:srgbClr val="FF0000"/>
                </a:solidFill>
              </a:rPr>
              <a:t>less </a:t>
            </a:r>
            <a:r>
              <a:rPr lang="en-US" sz="1400" dirty="0">
                <a:solidFill>
                  <a:srgbClr val="FF0000"/>
                </a:solidFill>
              </a:rPr>
              <a:t>attention</a:t>
            </a:r>
            <a:r>
              <a:rPr lang="en-US" sz="1400" dirty="0"/>
              <a:t> </a:t>
            </a:r>
            <a:r>
              <a:rPr lang="en-US" sz="1800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5" name="Connecteur en arc 14"/>
          <p:cNvCxnSpPr>
            <a:endCxn id="49" idx="2"/>
          </p:cNvCxnSpPr>
          <p:nvPr/>
        </p:nvCxnSpPr>
        <p:spPr>
          <a:xfrm>
            <a:off x="4662512" y="3717033"/>
            <a:ext cx="3612681" cy="332031"/>
          </a:xfrm>
          <a:prstGeom prst="curvedConnector4">
            <a:avLst>
              <a:gd name="adj1" fmla="val 25347"/>
              <a:gd name="adj2" fmla="val 168849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15880" y="3890655"/>
            <a:ext cx="180000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aur" panose="02030504050205020304" pitchFamily="18" charset="0"/>
                <a:ea typeface="+mn-ea"/>
                <a:cs typeface="Arial" panose="020B0604020202020204" pitchFamily="34" charset="0"/>
              </a:rPr>
              <a:t>Understanding, Tracing,   Monitoring,  Debugging</a:t>
            </a:r>
          </a:p>
        </p:txBody>
      </p:sp>
    </p:spTree>
    <p:extLst>
      <p:ext uri="{BB962C8B-B14F-4D97-AF65-F5344CB8AC3E}">
        <p14:creationId xmlns:p14="http://schemas.microsoft.com/office/powerpoint/2010/main" val="39026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Challenges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5" y="4415272"/>
            <a:ext cx="4256077" cy="1712406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1919503" y="4149080"/>
            <a:ext cx="460854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BE" b="1" dirty="0" err="1">
                <a:solidFill>
                  <a:srgbClr val="0066FF"/>
                </a:solidFill>
              </a:rPr>
              <a:t>Required</a:t>
            </a:r>
            <a:r>
              <a:rPr lang="fr-BE" b="1" dirty="0">
                <a:solidFill>
                  <a:srgbClr val="0066FF"/>
                </a:solidFill>
              </a:rPr>
              <a:t> </a:t>
            </a:r>
            <a:r>
              <a:rPr lang="fr-BE" b="1" dirty="0">
                <a:solidFill>
                  <a:srgbClr val="0066FF"/>
                </a:solidFill>
              </a:rPr>
              <a:t>Components of MA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200" dirty="0"/>
              <a:t>Concret </a:t>
            </a:r>
            <a:r>
              <a:rPr lang="fr-FR" sz="1200" dirty="0" err="1"/>
              <a:t>Syntax</a:t>
            </a:r>
            <a:r>
              <a:rPr lang="fr-FR" sz="1200" dirty="0"/>
              <a:t> (CS) of </a:t>
            </a:r>
            <a:r>
              <a:rPr lang="fr-FR" sz="1200" dirty="0"/>
              <a:t>MM  </a:t>
            </a:r>
            <a:r>
              <a:rPr lang="en-US" sz="12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a.k.a. notation</a:t>
            </a:r>
            <a:r>
              <a:rPr lang="en-US" sz="12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FR" sz="1200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200" dirty="0" err="1"/>
              <a:t>Visualize</a:t>
            </a:r>
            <a:r>
              <a:rPr lang="fr-FR" sz="1200" dirty="0"/>
              <a:t> M as </a:t>
            </a:r>
            <a:r>
              <a:rPr lang="fr-FR" sz="1200" dirty="0" err="1"/>
              <a:t>graphical</a:t>
            </a:r>
            <a:r>
              <a:rPr lang="fr-FR" sz="1200" dirty="0"/>
              <a:t> Model </a:t>
            </a:r>
            <a:r>
              <a:rPr lang="fr-FR" sz="1400" dirty="0"/>
              <a:t>M</a:t>
            </a:r>
            <a:r>
              <a:rPr lang="fr-FR" sz="1600" baseline="-25000" dirty="0"/>
              <a:t>CS</a:t>
            </a:r>
            <a:endParaRPr lang="en-US" sz="1600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200" dirty="0"/>
              <a:t>Simulation MT (Specification)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Computing steps are visually </a:t>
            </a:r>
            <a:r>
              <a:rPr lang="en-US" sz="1200" b="1" dirty="0"/>
              <a:t>rendered</a:t>
            </a:r>
            <a:r>
              <a:rPr lang="en-US" sz="1200" dirty="0"/>
              <a:t> over </a:t>
            </a:r>
            <a:r>
              <a:rPr lang="fr-FR" sz="1100" dirty="0"/>
              <a:t>M</a:t>
            </a:r>
            <a:r>
              <a:rPr lang="fr-FR" sz="1200" baseline="-25000" dirty="0"/>
              <a:t>CS</a:t>
            </a:r>
            <a:endParaRPr lang="en-US" sz="1200" dirty="0"/>
          </a:p>
          <a:p>
            <a:endParaRPr lang="en-US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BE" b="1" dirty="0">
              <a:solidFill>
                <a:srgbClr val="0066FF"/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6638134" y="2095742"/>
            <a:ext cx="826019" cy="339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 rot="19888697">
            <a:off x="6542280" y="1884112"/>
            <a:ext cx="8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 err="1"/>
              <a:t>Ensuring</a:t>
            </a:r>
            <a:r>
              <a:rPr lang="fr-BE" sz="900" dirty="0"/>
              <a:t> </a:t>
            </a:r>
          </a:p>
          <a:p>
            <a:r>
              <a:rPr lang="fr-BE" sz="900" dirty="0" err="1"/>
              <a:t>correctness</a:t>
            </a:r>
            <a:r>
              <a:rPr lang="fr-BE" sz="900" dirty="0"/>
              <a:t> </a:t>
            </a:r>
            <a:endParaRPr lang="en-US" sz="900" dirty="0"/>
          </a:p>
        </p:txBody>
      </p:sp>
      <p:sp>
        <p:nvSpPr>
          <p:cNvPr id="44" name="ZoneTexte 43"/>
          <p:cNvSpPr txBox="1"/>
          <p:nvPr/>
        </p:nvSpPr>
        <p:spPr>
          <a:xfrm>
            <a:off x="9317273" y="1927610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inLibertineT"/>
              </a:rPr>
              <a:t>captures</a:t>
            </a:r>
            <a:endParaRPr lang="en-US" sz="900" dirty="0"/>
          </a:p>
        </p:txBody>
      </p:sp>
      <p:sp>
        <p:nvSpPr>
          <p:cNvPr id="30" name="ZoneTexte 29"/>
          <p:cNvSpPr txBox="1"/>
          <p:nvPr/>
        </p:nvSpPr>
        <p:spPr>
          <a:xfrm>
            <a:off x="1924862" y="1499951"/>
            <a:ext cx="450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BE" b="1" dirty="0">
                <a:solidFill>
                  <a:srgbClr val="0066FF"/>
                </a:solidFill>
              </a:rPr>
              <a:t>Confusion </a:t>
            </a:r>
            <a:r>
              <a:rPr lang="fr-BE" b="1" dirty="0" err="1">
                <a:solidFill>
                  <a:srgbClr val="0066FF"/>
                </a:solidFill>
              </a:rPr>
              <a:t>Literature</a:t>
            </a:r>
            <a:endParaRPr lang="fr-BE" b="1" dirty="0">
              <a:solidFill>
                <a:srgbClr val="0066FF"/>
              </a:solidFill>
            </a:endParaRPr>
          </a:p>
        </p:txBody>
      </p:sp>
      <p:sp>
        <p:nvSpPr>
          <p:cNvPr id="31" name="object 99"/>
          <p:cNvSpPr/>
          <p:nvPr/>
        </p:nvSpPr>
        <p:spPr>
          <a:xfrm>
            <a:off x="8041623" y="2804879"/>
            <a:ext cx="222250" cy="166370"/>
          </a:xfrm>
          <a:custGeom>
            <a:avLst/>
            <a:gdLst/>
            <a:ahLst/>
            <a:cxnLst/>
            <a:rect l="l" t="t" r="r" b="b"/>
            <a:pathLst>
              <a:path w="222250" h="166370">
                <a:moveTo>
                  <a:pt x="221841" y="166381"/>
                </a:moveTo>
                <a:lnTo>
                  <a:pt x="0" y="166381"/>
                </a:lnTo>
                <a:lnTo>
                  <a:pt x="110920" y="0"/>
                </a:lnTo>
                <a:lnTo>
                  <a:pt x="221841" y="166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Rectangle à coins arrondis 16"/>
          <p:cNvSpPr/>
          <p:nvPr/>
        </p:nvSpPr>
        <p:spPr>
          <a:xfrm>
            <a:off x="7588067" y="2971715"/>
            <a:ext cx="1142483" cy="360000"/>
          </a:xfrm>
          <a:prstGeom prst="roundRect">
            <a:avLst>
              <a:gd name="adj" fmla="val 1119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à coins arrondis 31"/>
          <p:cNvSpPr/>
          <p:nvPr/>
        </p:nvSpPr>
        <p:spPr>
          <a:xfrm>
            <a:off x="7889308" y="2516879"/>
            <a:ext cx="612000" cy="288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Tightly Connected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6049127" y="2434175"/>
            <a:ext cx="1237807" cy="360000"/>
          </a:xfrm>
          <a:prstGeom prst="roundRect">
            <a:avLst>
              <a:gd name="adj" fmla="val 1119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BE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9104657" y="2434175"/>
            <a:ext cx="1237807" cy="360000"/>
          </a:xfrm>
          <a:prstGeom prst="roundRect">
            <a:avLst>
              <a:gd name="adj" fmla="val 1119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MT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H="1" flipV="1">
            <a:off x="7290738" y="2658422"/>
            <a:ext cx="576000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8514874" y="2660879"/>
            <a:ext cx="576000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avec coin rogné 22"/>
          <p:cNvSpPr/>
          <p:nvPr/>
        </p:nvSpPr>
        <p:spPr>
          <a:xfrm>
            <a:off x="2019622" y="2258094"/>
            <a:ext cx="3352360" cy="890729"/>
          </a:xfrm>
          <a:prstGeom prst="snip1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entaur" panose="02030504050205020304" pitchFamily="18" charset="0"/>
                <a:cs typeface="Arial" panose="020B0604020202020204" pitchFamily="34" charset="0"/>
              </a:rPr>
              <a:t>MA can be seen as the visual representation  of the simulation of </a:t>
            </a:r>
            <a:r>
              <a:rPr lang="en-US" sz="1400" u="sng" dirty="0">
                <a:solidFill>
                  <a:srgbClr val="000000"/>
                </a:solidFill>
                <a:latin typeface="Centaur" panose="02030504050205020304" pitchFamily="18" charset="0"/>
                <a:cs typeface="Arial" panose="020B0604020202020204" pitchFamily="34" charset="0"/>
              </a:rPr>
              <a:t>Model Transformations (MTs)</a:t>
            </a:r>
          </a:p>
        </p:txBody>
      </p:sp>
      <p:sp>
        <p:nvSpPr>
          <p:cNvPr id="24" name="Arc 23"/>
          <p:cNvSpPr/>
          <p:nvPr/>
        </p:nvSpPr>
        <p:spPr>
          <a:xfrm>
            <a:off x="8388922" y="1912457"/>
            <a:ext cx="1116000" cy="1044000"/>
          </a:xfrm>
          <a:prstGeom prst="arc">
            <a:avLst>
              <a:gd name="adj1" fmla="val 15147993"/>
              <a:gd name="adj2" fmla="val 91106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à coins arrondis 50"/>
          <p:cNvSpPr/>
          <p:nvPr/>
        </p:nvSpPr>
        <p:spPr>
          <a:xfrm>
            <a:off x="7464153" y="1809241"/>
            <a:ext cx="1352581" cy="3863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DSL’s 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ehaviour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080263" y="3018733"/>
            <a:ext cx="22519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latin typeface="Arial" panose="020B0604020202020204" pitchFamily="34" charset="0"/>
                <a:cs typeface="Arial" panose="020B0604020202020204" pitchFamily="34" charset="0"/>
              </a:rPr>
              <a:t>[Levi </a:t>
            </a:r>
            <a:r>
              <a:rPr lang="en-US" sz="10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en-US" sz="1000" b="1" kern="0" dirty="0">
                <a:latin typeface="Arial" panose="020B0604020202020204" pitchFamily="34" charset="0"/>
                <a:cs typeface="Arial" panose="020B0604020202020204" pitchFamily="34" charset="0"/>
              </a:rPr>
              <a:t> and al</a:t>
            </a: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sz="1000" b="1" kern="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fr-FR" sz="1000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fr-FR" sz="1000" kern="0" dirty="0"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07413" y="2239637"/>
            <a:ext cx="3078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entaur" panose="02030504050205020304" pitchFamily="18" charset="0"/>
                <a:ea typeface="+mn-ea"/>
                <a:cs typeface="Arial" panose="020B0604020202020204" pitchFamily="34" charset="0"/>
              </a:rPr>
              <a:t>Model Animation (MA)</a:t>
            </a:r>
          </a:p>
        </p:txBody>
      </p:sp>
    </p:spTree>
    <p:extLst>
      <p:ext uri="{BB962C8B-B14F-4D97-AF65-F5344CB8AC3E}">
        <p14:creationId xmlns:p14="http://schemas.microsoft.com/office/powerpoint/2010/main" val="14123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1847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Ingredients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to Build Animators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3200" b="1" dirty="0">
                <a:solidFill>
                  <a:srgbClr val="00B050"/>
                </a:solidFill>
              </a:rPr>
              <a:t/>
            </a:r>
            <a:br>
              <a:rPr lang="en-US" sz="3200" b="1" dirty="0">
                <a:solidFill>
                  <a:srgbClr val="00B050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 </a:t>
            </a:r>
            <a:endParaRPr lang="en-US" sz="3200" b="1" dirty="0">
              <a:solidFill>
                <a:srgbClr val="00B05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9251400" y="6597352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5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277124" y="2061344"/>
                <a:ext cx="8064896" cy="4464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b="1" dirty="0" err="1">
                    <a:solidFill>
                      <a:srgbClr val="0000CC"/>
                    </a:solidFill>
                  </a:rPr>
                  <a:t>eProvide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, 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TOPCASED</a:t>
                </a:r>
                <a:endParaRPr lang="en-US" sz="1200" dirty="0">
                  <a:solidFill>
                    <a:srgbClr val="0000CC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Frameworks </a:t>
                </a:r>
                <a:r>
                  <a:rPr lang="en-US" sz="1100" dirty="0"/>
                  <a:t>based on top of GMF </a:t>
                </a:r>
                <a:endParaRPr lang="en-US" sz="1100" dirty="0"/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Debugging </a:t>
                </a:r>
                <a:r>
                  <a:rPr lang="en-US" sz="1100" dirty="0"/>
                  <a:t>logic relying on Graphical </a:t>
                </a:r>
                <a:r>
                  <a:rPr lang="en-US" sz="1100" dirty="0"/>
                  <a:t>Components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b="1" dirty="0" err="1">
                    <a:solidFill>
                      <a:srgbClr val="0000CC"/>
                    </a:solidFill>
                  </a:rPr>
                  <a:t>GeMoC</a:t>
                </a:r>
                <a:r>
                  <a:rPr lang="en-US" sz="1100" dirty="0"/>
                  <a:t>  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Sirius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) 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DSL </a:t>
                </a:r>
                <a:r>
                  <a:rPr lang="en-US" sz="1100" dirty="0"/>
                  <a:t>frameworks </a:t>
                </a:r>
                <a:r>
                  <a:rPr lang="en-US" sz="1100" dirty="0"/>
                  <a:t>integrates </a:t>
                </a:r>
                <a:r>
                  <a:rPr lang="en-US" sz="1100" dirty="0"/>
                  <a:t>debugging </a:t>
                </a:r>
                <a:r>
                  <a:rPr lang="en-US" sz="1100" dirty="0"/>
                  <a:t>&amp; </a:t>
                </a:r>
                <a:r>
                  <a:rPr lang="en-US" sz="1100" dirty="0"/>
                  <a:t>MA</a:t>
                </a:r>
                <a:r>
                  <a:rPr lang="en-US" sz="1100" dirty="0"/>
                  <a:t>.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</a:t>
                </a:r>
                <a:r>
                  <a:rPr lang="en-US" sz="1100" dirty="0"/>
                  <a:t>Animators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fr-BE" sz="11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𝑜𝑢𝑝𝑙𝑒𝑑</m:t>
                        </m:r>
                      </m:e>
                    </m:groupChr>
                  </m:oMath>
                </a14:m>
                <a:r>
                  <a:rPr lang="en-US" sz="1100" dirty="0"/>
                  <a:t> MT Language (i.e. </a:t>
                </a:r>
                <a:r>
                  <a:rPr lang="en-US" sz="1100" dirty="0" err="1"/>
                  <a:t>Kermeta</a:t>
                </a:r>
                <a:r>
                  <a:rPr lang="en-US" sz="1100" dirty="0"/>
                  <a:t> </a:t>
                </a:r>
                <a:r>
                  <a:rPr lang="en-US" sz="1100" dirty="0"/>
                  <a:t>and </a:t>
                </a:r>
                <a:r>
                  <a:rPr lang="en-US" sz="1100" dirty="0" err="1"/>
                  <a:t>Xtend</a:t>
                </a:r>
                <a:r>
                  <a:rPr lang="en-US" sz="1100" dirty="0"/>
                  <a:t>)</a:t>
                </a:r>
                <a:endParaRPr lang="en-US" sz="1100" dirty="0"/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SYNC </a:t>
                </a:r>
                <a:r>
                  <a:rPr lang="en-US" sz="1100" dirty="0"/>
                  <a:t>based </a:t>
                </a:r>
                <a:r>
                  <a:rPr lang="en-US" sz="1100" dirty="0"/>
                  <a:t>on Execution Engine </a:t>
                </a:r>
                <a:r>
                  <a:rPr lang="en-US" sz="1100" i="1" dirty="0"/>
                  <a:t>breakpoints</a:t>
                </a:r>
                <a:r>
                  <a:rPr lang="en-US" sz="11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dirty="0">
                    <a:solidFill>
                      <a:srgbClr val="0000CC"/>
                    </a:solidFill>
                  </a:rPr>
                  <a:t> </a:t>
                </a:r>
                <a:r>
                  <a:rPr lang="en-US" sz="1200" b="1" dirty="0" err="1">
                    <a:solidFill>
                      <a:srgbClr val="0000CC"/>
                    </a:solidFill>
                  </a:rPr>
                  <a:t>AtoMPM</a:t>
                </a:r>
                <a:endParaRPr lang="en-US" sz="1200" b="1" dirty="0">
                  <a:solidFill>
                    <a:srgbClr val="0000CC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DSL frameworks integrates debugging </a:t>
                </a:r>
                <a:r>
                  <a:rPr lang="en-US" sz="1100" dirty="0"/>
                  <a:t>&amp; </a:t>
                </a:r>
                <a:r>
                  <a:rPr lang="en-US" sz="1100" dirty="0"/>
                  <a:t>MA</a:t>
                </a:r>
                <a:r>
                  <a:rPr lang="en-US" sz="1100" dirty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MT </a:t>
                </a:r>
                <a:r>
                  <a:rPr lang="en-US" sz="1100" dirty="0"/>
                  <a:t>rules </a:t>
                </a:r>
                <a:r>
                  <a:rPr lang="en-US" sz="1100" dirty="0"/>
                  <a:t>expressed by a CS  </a:t>
                </a:r>
                <a:r>
                  <a:rPr lang="en-US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⟹ </a:t>
                </a:r>
                <a:r>
                  <a:rPr lang="en-US" sz="1100" b="1" dirty="0"/>
                  <a:t>MT </a:t>
                </a:r>
                <a:r>
                  <a:rPr lang="en-US" sz="1100" b="1" dirty="0"/>
                  <a:t>S</a:t>
                </a:r>
                <a:r>
                  <a:rPr lang="en-US" sz="1100" b="1" dirty="0"/>
                  <a:t>pecification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fr-BE" sz="1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1200" i="1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fr-BE" sz="1200" i="1">
                            <a:latin typeface="Cambria Math" panose="02040503050406030204" pitchFamily="18" charset="0"/>
                          </a:rPr>
                          <m:t>𝐺𝑎𝑝𝑒</m:t>
                        </m:r>
                        <m:r>
                          <a:rPr lang="fr-BE" sz="1200" i="1">
                            <a:latin typeface="Cambria Math" panose="02040503050406030204" pitchFamily="18" charset="0"/>
                          </a:rPr>
                          <m:t>     </m:t>
                        </m:r>
                      </m:e>
                    </m:groupChr>
                  </m:oMath>
                </a14:m>
                <a:r>
                  <a:rPr lang="en-US" sz="1100" dirty="0"/>
                  <a:t> </a:t>
                </a:r>
                <a:r>
                  <a:rPr lang="en-US" sz="1100" b="1" dirty="0"/>
                  <a:t>MA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b="1" dirty="0">
                    <a:solidFill>
                      <a:srgbClr val="0000CC"/>
                    </a:solidFill>
                  </a:rPr>
                  <a:t>Finite State Machines and Petri 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Nets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N</a:t>
                </a:r>
                <a:r>
                  <a:rPr lang="en-US" sz="1100" dirty="0"/>
                  <a:t>ative </a:t>
                </a:r>
                <a:r>
                  <a:rPr lang="en-US" sz="1100" dirty="0"/>
                  <a:t>graphical representations </a:t>
                </a:r>
                <a:r>
                  <a:rPr lang="en-US" sz="1100" dirty="0"/>
                  <a:t>oﬀer </a:t>
                </a:r>
                <a:r>
                  <a:rPr lang="en-US" sz="1100" dirty="0"/>
                  <a:t>animators </a:t>
                </a:r>
                <a:endParaRPr lang="en-US" sz="11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MT </a:t>
                </a:r>
                <a:r>
                  <a:rPr lang="en-US" sz="1100" dirty="0"/>
                  <a:t>is directly expressed using the visual </a:t>
                </a:r>
                <a:r>
                  <a:rPr lang="en-US" sz="1100" dirty="0"/>
                  <a:t>representation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MT execution </a:t>
                </a:r>
                <a:r>
                  <a:rPr lang="en-US" sz="1100" dirty="0"/>
                  <a:t>is simply </a:t>
                </a:r>
                <a:r>
                  <a:rPr lang="en-US" sz="1100" b="1" i="1" dirty="0"/>
                  <a:t>rendered</a:t>
                </a:r>
                <a:r>
                  <a:rPr lang="en-US" sz="1100" dirty="0"/>
                  <a:t> </a:t>
                </a:r>
                <a:r>
                  <a:rPr lang="en-US" sz="1100" dirty="0"/>
                  <a:t>visually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  </a:t>
                </a:r>
                <a:r>
                  <a:rPr lang="en-US" sz="1200" b="1" dirty="0" err="1">
                    <a:solidFill>
                      <a:srgbClr val="0000CC"/>
                    </a:solidFill>
                  </a:rPr>
                  <a:t>ProB</a:t>
                </a:r>
                <a:endParaRPr lang="en-US" sz="1200" b="1" dirty="0">
                  <a:solidFill>
                    <a:srgbClr val="0000CC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MA is defined through a Translational Semantics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>
                    <a:solidFill>
                      <a:srgbClr val="000000"/>
                    </a:solidFill>
                    <a:latin typeface="LinBiolinumTI"/>
                  </a:rPr>
                  <a:t>MA </a:t>
                </a:r>
                <a:r>
                  <a:rPr lang="en-US" sz="1100" i="1" dirty="0">
                    <a:solidFill>
                      <a:srgbClr val="000000"/>
                    </a:solidFill>
                    <a:latin typeface="LinBiolinumTI"/>
                  </a:rPr>
                  <a:t>enhanced diagnosis, </a:t>
                </a:r>
                <a:r>
                  <a:rPr lang="en-US" sz="1100" dirty="0">
                    <a:solidFill>
                      <a:srgbClr val="000000"/>
                    </a:solidFill>
                    <a:latin typeface="LinLibertineT"/>
                  </a:rPr>
                  <a:t>e.g</a:t>
                </a:r>
                <a:r>
                  <a:rPr lang="en-US" sz="1100" dirty="0">
                    <a:solidFill>
                      <a:srgbClr val="000000"/>
                    </a:solidFill>
                    <a:latin typeface="LinLibertineT"/>
                  </a:rPr>
                  <a:t>. </a:t>
                </a:r>
                <a:r>
                  <a:rPr lang="en-US" sz="1100" i="1" dirty="0">
                    <a:solidFill>
                      <a:srgbClr val="000000"/>
                    </a:solidFill>
                    <a:latin typeface="LinLibertineT"/>
                  </a:rPr>
                  <a:t>appear </a:t>
                </a:r>
                <a:r>
                  <a:rPr lang="en-US" sz="1100" i="1" dirty="0">
                    <a:solidFill>
                      <a:srgbClr val="000000"/>
                    </a:solidFill>
                    <a:latin typeface="LinLibertineT"/>
                  </a:rPr>
                  <a:t>deadlock</a:t>
                </a:r>
                <a:endParaRPr lang="en-US" sz="1100" i="1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124" y="2061344"/>
                <a:ext cx="8064896" cy="446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00" y="128809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73320" y="1732658"/>
            <a:ext cx="1002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73319" y="1300431"/>
            <a:ext cx="6319706" cy="659417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3184690"/>
            <a:ext cx="582572" cy="3163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58" y="4099230"/>
            <a:ext cx="825459" cy="3378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324" y="2151484"/>
            <a:ext cx="504869" cy="4134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90" y="5206292"/>
            <a:ext cx="721319" cy="4549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834" y="6091024"/>
            <a:ext cx="699374" cy="2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Limits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4" name="TextBox 44"/>
          <p:cNvSpPr txBox="1"/>
          <p:nvPr/>
        </p:nvSpPr>
        <p:spPr>
          <a:xfrm>
            <a:off x="2032658" y="1337382"/>
            <a:ext cx="8635342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2" indent="-34290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Variety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DSL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graphical CS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MT Specification</a:t>
            </a:r>
            <a:endParaRPr lang="en-US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400" dirty="0" err="1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Mapping</a:t>
            </a:r>
            <a:r>
              <a:rPr lang="fr-FR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AS</a:t>
            </a:r>
            <a:r>
              <a:rPr lang="fr-FR" sz="1400" dirty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r>
              <a:rPr lang="fr-FR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CS </a:t>
            </a:r>
            <a:r>
              <a:rPr lang="fr-FR" sz="1400" dirty="0" err="1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is</a:t>
            </a:r>
            <a:r>
              <a:rPr lang="fr-FR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</a:t>
            </a:r>
            <a:r>
              <a:rPr lang="fr-FR" sz="1400" dirty="0" err="1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hidden</a:t>
            </a:r>
            <a:r>
              <a:rPr lang="fr-FR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and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provided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as a black-box </a:t>
            </a:r>
            <a:endParaRPr lang="en-US" sz="1400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Lack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ﬂexibility in the MA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specification</a:t>
            </a:r>
          </a:p>
          <a:p>
            <a:pPr marL="1257300" lvl="2" indent="-3429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Formalism not directly manipulate MM’s </a:t>
            </a:r>
            <a:r>
              <a:rPr lang="en-US" sz="1400" dirty="0"/>
              <a:t>features</a:t>
            </a:r>
          </a:p>
          <a:p>
            <a:pPr marL="1257300" lvl="2" indent="-3429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Layout algorithms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are not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supported</a:t>
            </a:r>
            <a:endParaRPr lang="fr-FR" sz="1400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lvl="1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	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  <a:sym typeface="Wingdings"/>
              </a:rPr>
              <a:t> </a:t>
            </a:r>
            <a:r>
              <a:rPr lang="fr-FR" sz="1600" dirty="0" err="1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Generalizing</a:t>
            </a:r>
            <a:r>
              <a:rPr lang="fr-FR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a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  <a:sym typeface="Wingdings"/>
              </a:rPr>
              <a:t>MA is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  <a:sym typeface="Wingdings"/>
              </a:rPr>
              <a:t>difficult !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In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case of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hard-coding own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Redesigning  from scratch is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tedious and time consuming</a:t>
            </a:r>
          </a:p>
          <a:p>
            <a:pPr marL="1257300" lvl="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Requiring a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good background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and maintained by the MA engineer</a:t>
            </a:r>
          </a:p>
          <a:p>
            <a:pPr marL="1200150" lvl="3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Lack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of MA units across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DSLs</a:t>
            </a:r>
          </a:p>
          <a:p>
            <a:pPr marL="800100" lvl="2" indent="-34290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MTs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are likely specified independently of any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</a:t>
            </a:r>
          </a:p>
          <a:p>
            <a:pPr marL="1257300" lvl="3" indent="-34290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 must match the MT specificities </a:t>
            </a: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457200" lvl="2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  <a:sym typeface="Wingdings"/>
              </a:rPr>
              <a:t>         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Gap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MT Engine / MA Engine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11624" y="5729105"/>
            <a:ext cx="6624736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             Lack </a:t>
            </a:r>
            <a:r>
              <a:rPr lang="en-US" b="1" dirty="0">
                <a:solidFill>
                  <a:srgbClr val="FF0000"/>
                </a:solidFill>
              </a:rPr>
              <a:t>ﬂexibility </a:t>
            </a:r>
            <a:r>
              <a:rPr lang="en-US" dirty="0"/>
              <a:t>in the MA specification, and </a:t>
            </a:r>
            <a:r>
              <a:rPr lang="en-US" b="1" dirty="0">
                <a:solidFill>
                  <a:srgbClr val="FF0000"/>
                </a:solidFill>
              </a:rPr>
              <a:t>reuse of MA units </a:t>
            </a:r>
            <a:r>
              <a:rPr lang="en-US" dirty="0"/>
              <a:t>across </a:t>
            </a:r>
            <a:r>
              <a:rPr lang="en-US" dirty="0"/>
              <a:t>DSLs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681" y="5817744"/>
            <a:ext cx="508025" cy="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Our Vision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857" y="2924944"/>
            <a:ext cx="4277791" cy="604866"/>
          </a:xfrm>
          <a:prstGeom prst="rect">
            <a:avLst/>
          </a:prstGeom>
        </p:spPr>
      </p:pic>
      <p:pic>
        <p:nvPicPr>
          <p:cNvPr id="6" name="Image 21">
            <a:extLst>
              <a:ext uri="{FF2B5EF4-FFF2-40B4-BE49-F238E27FC236}">
                <a16:creationId xmlns:a16="http://schemas.microsoft.com/office/drawing/2014/main" id="{71A723FB-ADE3-4EF3-8C4D-009EFD023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226" y="1958887"/>
            <a:ext cx="524879" cy="1224571"/>
          </a:xfrm>
          <a:prstGeom prst="rect">
            <a:avLst/>
          </a:prstGeom>
        </p:spPr>
      </p:pic>
      <p:sp>
        <p:nvSpPr>
          <p:cNvPr id="3" name="Flèche droite 2"/>
          <p:cNvSpPr/>
          <p:nvPr/>
        </p:nvSpPr>
        <p:spPr>
          <a:xfrm>
            <a:off x="2538289" y="2462942"/>
            <a:ext cx="216024" cy="21602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à coins arrondis 9"/>
          <p:cNvSpPr/>
          <p:nvPr/>
        </p:nvSpPr>
        <p:spPr>
          <a:xfrm>
            <a:off x="2805499" y="1958886"/>
            <a:ext cx="1037431" cy="1224136"/>
          </a:xfrm>
          <a:prstGeom prst="roundRect">
            <a:avLst>
              <a:gd name="adj" fmla="val 10246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spc="10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Animation</a:t>
            </a:r>
          </a:p>
          <a:p>
            <a:pPr algn="ctr"/>
            <a:r>
              <a:rPr lang="en-US" sz="1400" spc="10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Engine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31504" y="1362483"/>
            <a:ext cx="9001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/>
              <a:t>Fully </a:t>
            </a:r>
            <a:r>
              <a:rPr lang="en-US" sz="1800" b="1" dirty="0"/>
              <a:t>unlock the potential of MA </a:t>
            </a:r>
            <a:r>
              <a:rPr lang="en-US" sz="1800" b="1" dirty="0"/>
              <a:t>engineering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571750" lvl="5" indent="-285750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sz="1600" b="1" dirty="0">
                <a:solidFill>
                  <a:srgbClr val="000000"/>
                </a:solidFill>
                <a:latin typeface="LinLibertineTB"/>
              </a:rPr>
              <a:t>Multi-abstraction, and Reuse </a:t>
            </a:r>
            <a:endParaRPr lang="en-US" sz="1600" b="1" dirty="0">
              <a:solidFill>
                <a:srgbClr val="000000"/>
              </a:solidFill>
              <a:latin typeface="LinLibertineTB"/>
            </a:endParaRPr>
          </a:p>
          <a:p>
            <a:pPr marL="2571750" lvl="5" indent="-285750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sz="1600" b="1" dirty="0">
                <a:solidFill>
                  <a:srgbClr val="000000"/>
                </a:solidFill>
                <a:latin typeface="LinLibertineTB"/>
              </a:rPr>
              <a:t>N:N  Mapping</a:t>
            </a:r>
            <a:r>
              <a:rPr lang="en-US" sz="1600" b="1" dirty="0">
                <a:solidFill>
                  <a:srgbClr val="000000"/>
                </a:solidFill>
                <a:latin typeface="LinLibertineTB"/>
              </a:rPr>
              <a:t>: Transformation (TU) and Animation (AU) Units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fr-BE" sz="1600" b="1" dirty="0">
              <a:solidFill>
                <a:srgbClr val="000000"/>
              </a:solidFill>
              <a:latin typeface="LinLibertineTB"/>
            </a:endParaRPr>
          </a:p>
          <a:p>
            <a:endParaRPr lang="en-US" sz="1800" b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/>
              <a:t>But what can we benefit </a:t>
            </a:r>
            <a:r>
              <a:rPr lang="en-US" sz="1800" b="1" dirty="0"/>
              <a:t>?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directly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mapped to UA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Flexibility: A single UT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be visualized in multiple MA (Taking into account the heterogeneity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of MA)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 expressed  as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declarative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BE" sz="1400" dirty="0" err="1">
                <a:solidFill>
                  <a:prstClr val="black"/>
                </a:solidFill>
              </a:rPr>
              <a:t>Synchronizing</a:t>
            </a:r>
            <a:r>
              <a:rPr lang="fr-BE" sz="1400" dirty="0">
                <a:solidFill>
                  <a:prstClr val="black"/>
                </a:solidFill>
              </a:rPr>
              <a:t> </a:t>
            </a:r>
            <a:r>
              <a:rPr lang="en-US" sz="1400" dirty="0">
                <a:solidFill>
                  <a:prstClr val="black"/>
                </a:solidFill>
              </a:rPr>
              <a:t>Execution Engines of MTL and </a:t>
            </a:r>
            <a:r>
              <a:rPr lang="en-US" sz="1400" dirty="0">
                <a:solidFill>
                  <a:prstClr val="black"/>
                </a:solidFill>
              </a:rPr>
              <a:t>MA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Connectivity with external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Our Vision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9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1975692" y="1369238"/>
            <a:ext cx="77048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Towards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Systematic Engineering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nimators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r>
              <a:rPr lang="en-US" sz="1600" u="sng" dirty="0">
                <a:solidFill>
                  <a:srgbClr val="000000"/>
                </a:solidFill>
                <a:latin typeface="LinLibertineT"/>
              </a:rPr>
              <a:t>Reusable</a:t>
            </a:r>
            <a:r>
              <a:rPr lang="en-US" sz="1600" dirty="0">
                <a:solidFill>
                  <a:srgbClr val="000000"/>
                </a:solidFill>
                <a:latin typeface="LinLibertineT"/>
              </a:rPr>
              <a:t> and </a:t>
            </a:r>
            <a:r>
              <a:rPr lang="en-US" sz="1600" u="sng" dirty="0">
                <a:solidFill>
                  <a:srgbClr val="000000"/>
                </a:solidFill>
                <a:latin typeface="LinLibertineT"/>
              </a:rPr>
              <a:t>flexible</a:t>
            </a:r>
            <a:r>
              <a:rPr lang="en-US" sz="1600" dirty="0">
                <a:solidFill>
                  <a:srgbClr val="000000"/>
                </a:solidFill>
                <a:latin typeface="LinLibertineT"/>
              </a:rPr>
              <a:t> components for designing </a:t>
            </a:r>
            <a:r>
              <a:rPr lang="en-US" sz="1600" b="1" dirty="0">
                <a:solidFill>
                  <a:srgbClr val="000000"/>
                </a:solidFill>
                <a:latin typeface="LinLibertineT"/>
              </a:rPr>
              <a:t>MA </a:t>
            </a:r>
            <a:r>
              <a:rPr lang="en-US" sz="1600" b="1" dirty="0">
                <a:solidFill>
                  <a:srgbClr val="000000"/>
                </a:solidFill>
                <a:latin typeface="LinLibertineT"/>
              </a:rPr>
              <a:t>Tools</a:t>
            </a: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Challenges: </a:t>
            </a:r>
            <a:endParaRPr lang="en-US" sz="2800" b="1" dirty="0">
              <a:solidFill>
                <a:prstClr val="black"/>
              </a:solidFill>
            </a:endParaRP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E</a:t>
            </a:r>
            <a:r>
              <a:rPr lang="en-US" sz="1600" dirty="0">
                <a:solidFill>
                  <a:prstClr val="black"/>
                </a:solidFill>
              </a:rPr>
              <a:t>xplicitly define CS for easily expressing MA;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B</a:t>
            </a:r>
            <a:r>
              <a:rPr lang="en-US" sz="1600" dirty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E</a:t>
            </a:r>
            <a:r>
              <a:rPr lang="en-US" sz="1600" dirty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2800" b="1" dirty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7896400" y="2060848"/>
            <a:ext cx="1800000" cy="1808262"/>
          </a:xfrm>
          <a:prstGeom prst="ellips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600" b="1" dirty="0"/>
          </a:p>
        </p:txBody>
      </p:sp>
      <p:sp>
        <p:nvSpPr>
          <p:cNvPr id="17" name="Ellipse 16"/>
          <p:cNvSpPr/>
          <p:nvPr/>
        </p:nvSpPr>
        <p:spPr>
          <a:xfrm>
            <a:off x="9156256" y="3342143"/>
            <a:ext cx="504000" cy="50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LinLibertineT"/>
                <a:ea typeface="ＭＳ Ｐゴシック" charset="0"/>
              </a:rPr>
              <a:t>MA </a:t>
            </a:r>
            <a:r>
              <a:rPr lang="en-US" sz="800" dirty="0" err="1">
                <a:solidFill>
                  <a:srgbClr val="000000"/>
                </a:solidFill>
                <a:latin typeface="LinLibertineT"/>
                <a:ea typeface="ＭＳ Ｐゴシック" charset="0"/>
              </a:rPr>
              <a:t>Specifc-ation</a:t>
            </a:r>
            <a:endParaRPr lang="en-US" sz="600" b="1" dirty="0"/>
          </a:p>
        </p:txBody>
      </p:sp>
      <p:sp>
        <p:nvSpPr>
          <p:cNvPr id="19" name="Ellipse 18"/>
          <p:cNvSpPr/>
          <p:nvPr/>
        </p:nvSpPr>
        <p:spPr>
          <a:xfrm>
            <a:off x="7897570" y="2167864"/>
            <a:ext cx="504000" cy="50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b="1" dirty="0"/>
          </a:p>
        </p:txBody>
      </p:sp>
      <p:cxnSp>
        <p:nvCxnSpPr>
          <p:cNvPr id="21" name="Connecteur droit 20"/>
          <p:cNvCxnSpPr/>
          <p:nvPr/>
        </p:nvCxnSpPr>
        <p:spPr>
          <a:xfrm flipH="1">
            <a:off x="8184232" y="2671865"/>
            <a:ext cx="0" cy="670279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9408256" y="2661813"/>
            <a:ext cx="0" cy="670279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8328336" y="3594143"/>
            <a:ext cx="828000" cy="0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8400256" y="2348880"/>
            <a:ext cx="756000" cy="0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8292647" y="2593994"/>
            <a:ext cx="901499" cy="821958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" name="Connecteur droit 30"/>
          <p:cNvCxnSpPr>
            <a:stCxn id="17" idx="1"/>
            <a:endCxn id="19" idx="5"/>
          </p:cNvCxnSpPr>
          <p:nvPr/>
        </p:nvCxnSpPr>
        <p:spPr>
          <a:xfrm flipH="1" flipV="1">
            <a:off x="8327761" y="2598056"/>
            <a:ext cx="902304" cy="817897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4" name="Ellipse 33"/>
          <p:cNvSpPr/>
          <p:nvPr/>
        </p:nvSpPr>
        <p:spPr>
          <a:xfrm>
            <a:off x="8400256" y="2600952"/>
            <a:ext cx="756000" cy="75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/>
          </a:p>
        </p:txBody>
      </p:sp>
      <p:sp>
        <p:nvSpPr>
          <p:cNvPr id="35" name="Ellipse 34"/>
          <p:cNvSpPr/>
          <p:nvPr/>
        </p:nvSpPr>
        <p:spPr>
          <a:xfrm>
            <a:off x="9120336" y="2163803"/>
            <a:ext cx="504000" cy="50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LinLibertineT"/>
                <a:ea typeface="ＭＳ Ｐゴシック" charset="0"/>
              </a:rPr>
              <a:t>MA </a:t>
            </a:r>
            <a:r>
              <a:rPr lang="en-US" sz="800" dirty="0">
                <a:solidFill>
                  <a:srgbClr val="000000"/>
                </a:solidFill>
                <a:latin typeface="LinLibertineT"/>
                <a:ea typeface="ＭＳ Ｐゴシック" charset="0"/>
              </a:rPr>
              <a:t>Engine</a:t>
            </a:r>
            <a:endParaRPr lang="en-US" sz="600" b="1" dirty="0"/>
          </a:p>
        </p:txBody>
      </p:sp>
      <p:sp>
        <p:nvSpPr>
          <p:cNvPr id="36" name="Ellipse 35"/>
          <p:cNvSpPr/>
          <p:nvPr/>
        </p:nvSpPr>
        <p:spPr>
          <a:xfrm>
            <a:off x="7862455" y="3342143"/>
            <a:ext cx="504000" cy="50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>
                <a:solidFill>
                  <a:srgbClr val="000000"/>
                </a:solidFill>
                <a:latin typeface="LinLibertineT"/>
                <a:ea typeface="ＭＳ Ｐゴシック" charset="0"/>
              </a:rPr>
              <a:t>Model Transformation</a:t>
            </a:r>
            <a:endParaRPr lang="en-US" sz="700" dirty="0"/>
          </a:p>
        </p:txBody>
      </p:sp>
      <p:sp>
        <p:nvSpPr>
          <p:cNvPr id="38" name="Rectangle 37"/>
          <p:cNvSpPr/>
          <p:nvPr/>
        </p:nvSpPr>
        <p:spPr>
          <a:xfrm>
            <a:off x="7787179" y="2226350"/>
            <a:ext cx="718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LinLibertineT"/>
              </a:rPr>
              <a:t>Concrete Syntax </a:t>
            </a:r>
            <a:endParaRPr lang="en-US" sz="800" dirty="0"/>
          </a:p>
        </p:txBody>
      </p:sp>
      <p:sp>
        <p:nvSpPr>
          <p:cNvPr id="43" name="Arc 42"/>
          <p:cNvSpPr/>
          <p:nvPr/>
        </p:nvSpPr>
        <p:spPr>
          <a:xfrm rot="2637834">
            <a:off x="9553342" y="2670530"/>
            <a:ext cx="189735" cy="1368000"/>
          </a:xfrm>
          <a:prstGeom prst="arc">
            <a:avLst>
              <a:gd name="adj1" fmla="val 16200000"/>
              <a:gd name="adj2" fmla="val 298294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 rot="1768322">
            <a:off x="9497569" y="2512913"/>
            <a:ext cx="864000" cy="288032"/>
          </a:xfrm>
          <a:prstGeom prst="arc">
            <a:avLst>
              <a:gd name="adj1" fmla="val 11409462"/>
              <a:gd name="adj2" fmla="val 19276021"/>
            </a:avLst>
          </a:prstGeom>
          <a:ln w="635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824784" y="2600953"/>
            <a:ext cx="718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  <a:latin typeface="LinLibertineT"/>
              </a:rPr>
              <a:t>Core </a:t>
            </a:r>
            <a:endParaRPr lang="en-US" sz="700" dirty="0">
              <a:solidFill>
                <a:srgbClr val="000000"/>
              </a:solidFill>
              <a:latin typeface="LinLibertineT"/>
            </a:endParaRPr>
          </a:p>
          <a:p>
            <a:pPr algn="ctr"/>
            <a:r>
              <a:rPr lang="en-US" sz="700" dirty="0">
                <a:solidFill>
                  <a:srgbClr val="000000"/>
                </a:solidFill>
                <a:latin typeface="LinLibertineT"/>
              </a:rPr>
              <a:t>Components </a:t>
            </a:r>
            <a:endParaRPr lang="en-US" sz="700" dirty="0">
              <a:solidFill>
                <a:srgbClr val="000000"/>
              </a:solidFill>
              <a:latin typeface="LinLibertine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506537" y="2749982"/>
            <a:ext cx="5613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LinLibertineT"/>
              </a:rPr>
              <a:t>MA </a:t>
            </a:r>
            <a:endParaRPr lang="en-US" sz="1100" b="1" dirty="0">
              <a:solidFill>
                <a:srgbClr val="000000"/>
              </a:solidFill>
              <a:latin typeface="LinLibertineT"/>
            </a:endParaRPr>
          </a:p>
          <a:p>
            <a:pPr algn="ctr"/>
            <a:r>
              <a:rPr lang="en-US" sz="1100" b="1" dirty="0">
                <a:solidFill>
                  <a:srgbClr val="000000"/>
                </a:solidFill>
                <a:latin typeface="LinLibertineT"/>
              </a:rPr>
              <a:t>Tools</a:t>
            </a:r>
            <a:endParaRPr lang="en-US" sz="1100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8474908" y="2670824"/>
            <a:ext cx="613741" cy="614161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dirty="0"/>
              <a:t> </a:t>
            </a:r>
            <a:r>
              <a:rPr lang="en-US" dirty="0"/>
              <a:t>         possible design primitive  </a:t>
            </a:r>
            <a:r>
              <a:rPr lang="en-US" dirty="0"/>
              <a:t>combinations</a:t>
            </a:r>
          </a:p>
        </p:txBody>
      </p:sp>
      <p:sp>
        <p:nvSpPr>
          <p:cNvPr id="24" name="Arc 23"/>
          <p:cNvSpPr/>
          <p:nvPr/>
        </p:nvSpPr>
        <p:spPr>
          <a:xfrm rot="13200216">
            <a:off x="7484320" y="2724476"/>
            <a:ext cx="864000" cy="288032"/>
          </a:xfrm>
          <a:prstGeom prst="arc">
            <a:avLst>
              <a:gd name="adj1" fmla="val 11409462"/>
              <a:gd name="adj2" fmla="val 19276021"/>
            </a:avLst>
          </a:prstGeom>
          <a:ln w="635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69770" y="2564905"/>
            <a:ext cx="67518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  <a:latin typeface="LinLibertineT"/>
              </a:rPr>
              <a:t>Relationship</a:t>
            </a:r>
            <a:endParaRPr lang="en-US" sz="700" dirty="0">
              <a:solidFill>
                <a:srgbClr val="000000"/>
              </a:solidFill>
              <a:latin typeface="LinLibertineT"/>
            </a:endParaRPr>
          </a:p>
        </p:txBody>
      </p:sp>
    </p:spTree>
    <p:extLst>
      <p:ext uri="{BB962C8B-B14F-4D97-AF65-F5344CB8AC3E}">
        <p14:creationId xmlns:p14="http://schemas.microsoft.com/office/powerpoint/2010/main" val="33800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44097</TotalTime>
  <Words>1399</Words>
  <Application>Microsoft Office PowerPoint</Application>
  <PresentationFormat>Widescreen</PresentationFormat>
  <Paragraphs>513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57" baseType="lpstr">
      <vt:lpstr>ＭＳ Ｐゴシック</vt:lpstr>
      <vt:lpstr>Arial</vt:lpstr>
      <vt:lpstr>Calibri</vt:lpstr>
      <vt:lpstr>Cambria</vt:lpstr>
      <vt:lpstr>Cambria Math</vt:lpstr>
      <vt:lpstr>Centaur</vt:lpstr>
      <vt:lpstr>Consolas</vt:lpstr>
      <vt:lpstr>Courier New</vt:lpstr>
      <vt:lpstr>Ebrima</vt:lpstr>
      <vt:lpstr>Franklin Gothic Book</vt:lpstr>
      <vt:lpstr>Franklin Gothic Demi</vt:lpstr>
      <vt:lpstr>Frutiger LT Std 45 Light</vt:lpstr>
      <vt:lpstr>LinBiolinumTI</vt:lpstr>
      <vt:lpstr>LinLibertineT</vt:lpstr>
      <vt:lpstr>LinLibertineTB</vt:lpstr>
      <vt:lpstr>LinLibertineTBI</vt:lpstr>
      <vt:lpstr>Lucida Sans Unicode</vt:lpstr>
      <vt:lpstr>Nirmala UI</vt:lpstr>
      <vt:lpstr>Segoe UI Symbol</vt:lpstr>
      <vt:lpstr>SFORM9</vt:lpstr>
      <vt:lpstr>SFOTI10</vt:lpstr>
      <vt:lpstr>Times</vt:lpstr>
      <vt:lpstr>Times New Roman</vt:lpstr>
      <vt:lpstr>Times-Roman</vt:lpstr>
      <vt:lpstr>Verdana</vt:lpstr>
      <vt:lpstr>Wingdings</vt:lpstr>
      <vt:lpstr>Wingdings 2</vt:lpstr>
      <vt:lpstr>UNamur</vt:lpstr>
      <vt:lpstr>PowerPoint Presentation</vt:lpstr>
      <vt:lpstr>Agenda</vt:lpstr>
      <vt:lpstr>Motivation &amp; Challenges</vt:lpstr>
      <vt:lpstr>Motivation &amp; Challenges</vt:lpstr>
      <vt:lpstr>Agenda</vt:lpstr>
      <vt:lpstr>MA Tools</vt:lpstr>
      <vt:lpstr>Identified Limits</vt:lpstr>
      <vt:lpstr>Our Vision</vt:lpstr>
      <vt:lpstr>Our Vision</vt:lpstr>
      <vt:lpstr>Agenda</vt:lpstr>
      <vt:lpstr>PowerPoint Presentation</vt:lpstr>
      <vt:lpstr>A DSL for the PacMan game</vt:lpstr>
      <vt:lpstr>A DSL for the PacMan game</vt:lpstr>
      <vt:lpstr>A DSL for Finite-State Machines</vt:lpstr>
      <vt:lpstr>PN: A DSL for Petri Nets  </vt:lpstr>
      <vt:lpstr>Challenges  </vt:lpstr>
      <vt:lpstr>Challenge 1: Concrete Syntax    </vt:lpstr>
      <vt:lpstr>Challenge 2: Model Animation     </vt:lpstr>
      <vt:lpstr>Challenge 3 : Parameterisation of Animation         </vt:lpstr>
      <vt:lpstr>Challenge 3 : Linking AUs and TUs</vt:lpstr>
      <vt:lpstr>Agenda</vt:lpstr>
      <vt:lpstr>Our Proposal</vt:lpstr>
      <vt:lpstr>Revisiting the FSM Overview of our proposal with an example for FSM    </vt:lpstr>
      <vt:lpstr>Revisiting the FSM Overview of our proposal with an example for FSM    </vt:lpstr>
      <vt:lpstr>Reuse UA for PacMan  </vt:lpstr>
      <vt:lpstr>Roadmap Proposal</vt:lpstr>
      <vt:lpstr>Agenda</vt:lpstr>
      <vt:lpstr>Conclusion</vt:lpstr>
      <vt:lpstr>PowerPoint Presentation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Moussa Amrani</cp:lastModifiedBy>
  <cp:revision>2348</cp:revision>
  <cp:lastPrinted>2010-01-15T13:48:56Z</cp:lastPrinted>
  <dcterms:created xsi:type="dcterms:W3CDTF">2003-10-08T07:15:15Z</dcterms:created>
  <dcterms:modified xsi:type="dcterms:W3CDTF">2022-08-25T13:55:36Z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